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72" r:id="rId5"/>
    <p:sldId id="262" r:id="rId6"/>
    <p:sldId id="267" r:id="rId7"/>
    <p:sldId id="268" r:id="rId8"/>
    <p:sldId id="281" r:id="rId9"/>
    <p:sldId id="259" r:id="rId10"/>
    <p:sldId id="273" r:id="rId11"/>
    <p:sldId id="280" r:id="rId12"/>
    <p:sldId id="266" r:id="rId13"/>
    <p:sldId id="305" r:id="rId14"/>
    <p:sldId id="317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270" r:id="rId26"/>
    <p:sldId id="318" r:id="rId27"/>
    <p:sldId id="263" r:id="rId28"/>
    <p:sldId id="261" r:id="rId29"/>
    <p:sldId id="265" r:id="rId30"/>
    <p:sldId id="269" r:id="rId31"/>
    <p:sldId id="260" r:id="rId32"/>
    <p:sldId id="282" r:id="rId33"/>
    <p:sldId id="287" r:id="rId34"/>
    <p:sldId id="288" r:id="rId35"/>
    <p:sldId id="286" r:id="rId36"/>
    <p:sldId id="290" r:id="rId37"/>
    <p:sldId id="264" r:id="rId38"/>
    <p:sldId id="296" r:id="rId39"/>
    <p:sldId id="291" r:id="rId40"/>
    <p:sldId id="292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83" r:id="rId49"/>
    <p:sldId id="274" r:id="rId50"/>
    <p:sldId id="276" r:id="rId51"/>
  </p:sldIdLst>
  <p:sldSz cx="18288000" cy="10287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stoga" panose="020B0604020202020204" charset="0"/>
      <p:regular r:id="rId57"/>
    </p:embeddedFont>
    <p:embeddedFont>
      <p:font typeface="Cambria Math" panose="02040503050406030204" pitchFamily="18" charset="0"/>
      <p:regular r:id="rId58"/>
    </p:embeddedFont>
    <p:embeddedFont>
      <p:font typeface="Cascadia Code" panose="020B0609020000020004" pitchFamily="49" charset="0"/>
      <p:regular r:id="rId59"/>
      <p:bold r:id="rId60"/>
      <p:italic r:id="rId61"/>
      <p:boldItalic r:id="rId62"/>
    </p:embeddedFont>
    <p:embeddedFont>
      <p:font typeface="DM Sans" pitchFamily="2" charset="0"/>
      <p:regular r:id="rId63"/>
      <p:bold r:id="rId64"/>
      <p:italic r:id="rId65"/>
      <p:boldItalic r:id="rId66"/>
    </p:embeddedFont>
    <p:embeddedFont>
      <p:font typeface="DM Sans Bold" charset="0"/>
      <p:regular r:id="rId67"/>
      <p:bold r:id="rId68"/>
    </p:embeddedFont>
    <p:embeddedFont>
      <p:font typeface="Lucida Sans Unicode" panose="020B060203050402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FF7"/>
    <a:srgbClr val="456CCE"/>
    <a:srgbClr val="DDA2A0"/>
    <a:srgbClr val="065381"/>
    <a:srgbClr val="F36C4A"/>
    <a:srgbClr val="69ACCD"/>
    <a:srgbClr val="F58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EEE74-D06C-4FCE-9A4E-86A02BCEDDC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E671-DDBE-4568-8EAB-7F54F6DA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1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E671-DDBE-4568-8EAB-7F54F6DA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16315"/>
            <a:ext cx="335065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Head of Data Analytics</a:t>
            </a: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000000"/>
                </a:solidFill>
                <a:latin typeface="DM Sans"/>
              </a:rPr>
              <a:t>StarCore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Analytics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7938770"/>
            <a:ext cx="352550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listoga"/>
              </a:rPr>
              <a:t>AEP HIDAYATULOH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153513"/>
            <a:ext cx="10338081" cy="4954125"/>
            <a:chOff x="0" y="-9525"/>
            <a:chExt cx="13784108" cy="660550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784108" cy="5495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8800" dirty="0">
                  <a:solidFill>
                    <a:srgbClr val="215DF2"/>
                  </a:solidFill>
                  <a:latin typeface="Calistoga"/>
                </a:rPr>
                <a:t>Introduction to Predictive Modeling</a:t>
              </a:r>
            </a:p>
            <a:p>
              <a:pPr>
                <a:lnSpc>
                  <a:spcPts val="10800"/>
                </a:lnSpc>
              </a:pPr>
              <a:r>
                <a:rPr lang="en-US" sz="8800" dirty="0">
                  <a:solidFill>
                    <a:srgbClr val="215DF2"/>
                  </a:solidFill>
                  <a:latin typeface="Calistoga"/>
                </a:rPr>
                <a:t>Learning-by-doing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59135"/>
              <a:ext cx="13784108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Case Study </a:t>
              </a:r>
              <a:r>
                <a:rPr lang="en-US" sz="2799" i="1" dirty="0">
                  <a:solidFill>
                    <a:srgbClr val="000000"/>
                  </a:solidFill>
                  <a:latin typeface="DM Sans"/>
                </a:rPr>
                <a:t>Retail Propensity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04387"/>
            <a:ext cx="622401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https://github.com/aephidayatuloh/propensity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FDF4C-BEAB-890F-EC2D-020E35A0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043" y="22178"/>
            <a:ext cx="6677957" cy="8916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BC07CF-8B2C-B1FE-8B34-226DEAB59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74" y="9304255"/>
            <a:ext cx="447780" cy="44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C4B8E-12C5-88BA-0F11-F2008DB1D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9274403"/>
            <a:ext cx="477632" cy="477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CBB23D-B015-B54A-588F-167D2B7F4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95" y="9194838"/>
            <a:ext cx="636763" cy="636763"/>
          </a:xfrm>
          <a:prstGeom prst="rect">
            <a:avLst/>
          </a:prstGeom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03FBB3C8-A890-738D-6BD8-7F9FCFD5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319" y="9274403"/>
            <a:ext cx="849122" cy="4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2F8C9E-C138-D3B5-61D4-E4D341BB093D}"/>
              </a:ext>
            </a:extLst>
          </p:cNvPr>
          <p:cNvSpPr txBox="1"/>
          <p:nvPr/>
        </p:nvSpPr>
        <p:spPr>
          <a:xfrm>
            <a:off x="11049000" y="9247369"/>
            <a:ext cx="2680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DM Sans"/>
              </a:rPr>
              <a:t>aephidayatuloh</a:t>
            </a:r>
            <a:endParaRPr lang="en-US" sz="24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41CEE6A-E1B0-0B9C-1102-009E9B776A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6" b="96481" l="9352" r="90000">
                        <a14:foregroundMark x1="10833" y1="24907" x2="10833" y2="24907"/>
                        <a14:foregroundMark x1="45370" y1="5648" x2="50278" y2="3056"/>
                        <a14:foregroundMark x1="54907" y1="95278" x2="50463" y2="96204"/>
                        <a14:foregroundMark x1="57500" y1="48426" x2="55833" y2="50741"/>
                        <a14:foregroundMark x1="43981" y1="46759" x2="43981" y2="49352"/>
                        <a14:foregroundMark x1="26852" y1="50000" x2="29167" y2="54630"/>
                        <a14:foregroundMark x1="9630" y1="49815" x2="9352" y2="52130"/>
                        <a14:foregroundMark x1="50000" y1="17037" x2="58889" y2="23333"/>
                        <a14:foregroundMark x1="58889" y1="23333" x2="59074" y2="23796"/>
                        <a14:foregroundMark x1="50741" y1="96481" x2="90000" y2="74815"/>
                        <a14:foregroundMark x1="43333" y1="17685" x2="65093" y2="28796"/>
                        <a14:foregroundMark x1="65093" y1="28796" x2="66481" y2="30741"/>
                        <a14:foregroundMark x1="12685" y1="27222" x2="38519" y2="16574"/>
                        <a14:foregroundMark x1="38519" y1="16574" x2="45185" y2="11204"/>
                        <a14:foregroundMark x1="45185" y1="11204" x2="58519" y2="13519"/>
                        <a14:foregroundMark x1="58519" y1="13519" x2="87037" y2="33333"/>
                        <a14:foregroundMark x1="87037" y1="33333" x2="88056" y2="68704"/>
                        <a14:foregroundMark x1="88056" y1="68704" x2="81019" y2="74537"/>
                        <a14:foregroundMark x1="81019" y1="74537" x2="51574" y2="89167"/>
                        <a14:foregroundMark x1="51574" y1="89167" x2="39352" y2="86667"/>
                        <a14:foregroundMark x1="39352" y1="86667" x2="15463" y2="69167"/>
                        <a14:foregroundMark x1="15463" y1="69167" x2="11111" y2="55741"/>
                        <a14:foregroundMark x1="11111" y1="55741" x2="12407" y2="27222"/>
                        <a14:foregroundMark x1="23519" y1="32315" x2="70926" y2="35833"/>
                        <a14:foregroundMark x1="36759" y1="56944" x2="43611" y2="40926"/>
                        <a14:foregroundMark x1="43611" y1="40926" x2="57778" y2="40556"/>
                        <a14:foregroundMark x1="57778" y1="40556" x2="64907" y2="45556"/>
                        <a14:foregroundMark x1="64907" y1="45556" x2="63519" y2="55093"/>
                        <a14:foregroundMark x1="63519" y1="55093" x2="58056" y2="66111"/>
                        <a14:foregroundMark x1="58056" y1="66111" x2="50648" y2="71296"/>
                        <a14:foregroundMark x1="50648" y1="71296" x2="65833" y2="75370"/>
                        <a14:foregroundMark x1="65833" y1="75370" x2="57870" y2="71667"/>
                        <a14:foregroundMark x1="57870" y1="71667" x2="30741" y2="69537"/>
                        <a14:foregroundMark x1="30741" y1="69537" x2="29167" y2="67222"/>
                        <a14:foregroundMark x1="45833" y1="42778" x2="45833" y2="56759"/>
                        <a14:foregroundMark x1="22593" y1="47037" x2="22870" y2="49537"/>
                        <a14:foregroundMark x1="72881" y1="71186" x2="72881" y2="71186"/>
                        <a14:foregroundMark x1="78531" y1="42938" x2="86441" y2="67797"/>
                        <a14:foregroundMark x1="76836" y1="52542" x2="82486" y2="65537"/>
                        <a14:backgroundMark x1="9167" y1="9352" x2="9167" y2="9352"/>
                        <a14:backgroundMark x1="2407" y1="13333" x2="30556" y2="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" y="7815983"/>
            <a:ext cx="737235" cy="7372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71625"/>
            <a:ext cx="18288000" cy="1615375"/>
          </a:xfrm>
          <a:prstGeom prst="rect">
            <a:avLst/>
          </a:prstGeom>
          <a:solidFill>
            <a:srgbClr val="F36C4A"/>
          </a:solidFill>
        </p:spPr>
      </p:sp>
      <p:grpSp>
        <p:nvGrpSpPr>
          <p:cNvPr id="3" name="Group 3"/>
          <p:cNvGrpSpPr/>
          <p:nvPr/>
        </p:nvGrpSpPr>
        <p:grpSpPr>
          <a:xfrm>
            <a:off x="1616347" y="1841400"/>
            <a:ext cx="9829446" cy="5042199"/>
            <a:chOff x="0" y="95250"/>
            <a:chExt cx="13105928" cy="672293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3105928" cy="5287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2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50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“All models are wrong, but some are useful”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130387"/>
              <a:ext cx="13105928" cy="687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George Edward Pelham Box (George Box)</a:t>
              </a:r>
              <a:endPara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6E85AB-F1DF-F617-9BD5-1475E79A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723900"/>
            <a:ext cx="5487166" cy="95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0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4E1DD66-3E96-2EA3-B637-F305CFF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9881" y="3519248"/>
            <a:ext cx="1778479" cy="1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94FC-410A-7C17-462E-7A2ED635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619471">
            <a:off x="5394646" y="2973112"/>
            <a:ext cx="1593236" cy="2521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EF8DF-379C-C593-C5E5-42B5A279F3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80529" flipV="1">
            <a:off x="5311995" y="5593890"/>
            <a:ext cx="1276678" cy="20207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4990" y="488055"/>
            <a:ext cx="14050210" cy="1347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0" b="0" i="0" u="none" strike="noStrike" kern="1200" cap="none" spc="0" normalizeH="0" baseline="0" noProof="0" dirty="0">
                <a:ln>
                  <a:noFill/>
                </a:ln>
                <a:solidFill>
                  <a:srgbClr val="F36C4A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Stages of Building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53A54A-C14B-1C73-4E7B-222C8829A8CE}"/>
              </a:ext>
            </a:extLst>
          </p:cNvPr>
          <p:cNvGrpSpPr/>
          <p:nvPr/>
        </p:nvGrpSpPr>
        <p:grpSpPr>
          <a:xfrm>
            <a:off x="1524000" y="3204256"/>
            <a:ext cx="3824194" cy="3594758"/>
            <a:chOff x="5943600" y="2171700"/>
            <a:chExt cx="4495800" cy="5529177"/>
          </a:xfrm>
        </p:grpSpPr>
        <p:pic>
          <p:nvPicPr>
            <p:cNvPr id="2050" name="Picture 2" descr="One to two, split, table icon - Download on Iconfinder">
              <a:extLst>
                <a:ext uri="{FF2B5EF4-FFF2-40B4-BE49-F238E27FC236}">
                  <a16:creationId xmlns:a16="http://schemas.microsoft.com/office/drawing/2014/main" id="{4FF093C9-469D-42A6-96E6-303584ACF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02" b="95508" l="4492" r="95313">
                          <a14:foregroundMark x1="56250" y1="13867" x2="56250" y2="13867"/>
                          <a14:foregroundMark x1="42969" y1="9961" x2="72461" y2="9961"/>
                          <a14:foregroundMark x1="27930" y1="5273" x2="67773" y2="4102"/>
                          <a14:foregroundMark x1="67773" y1="4102" x2="72656" y2="5859"/>
                          <a14:foregroundMark x1="26367" y1="20898" x2="27734" y2="51172"/>
                          <a14:foregroundMark x1="27344" y1="54297" x2="67969" y2="52734"/>
                          <a14:foregroundMark x1="67969" y1="52734" x2="72656" y2="52734"/>
                          <a14:foregroundMark x1="83984" y1="36719" x2="90625" y2="50781"/>
                          <a14:foregroundMark x1="90625" y1="50781" x2="90625" y2="53125"/>
                          <a14:foregroundMark x1="83789" y1="51563" x2="90234" y2="56836"/>
                          <a14:foregroundMark x1="73438" y1="46484" x2="73438" y2="42773"/>
                          <a14:foregroundMark x1="73047" y1="37500" x2="73047" y2="33594"/>
                          <a14:foregroundMark x1="95313" y1="50000" x2="95313" y2="50000"/>
                          <a14:foregroundMark x1="83984" y1="67383" x2="83984" y2="67383"/>
                          <a14:foregroundMark x1="63281" y1="76953" x2="63281" y2="76953"/>
                          <a14:foregroundMark x1="64063" y1="79297" x2="64063" y2="81641"/>
                          <a14:foregroundMark x1="64648" y1="87500" x2="64648" y2="89063"/>
                          <a14:foregroundMark x1="64844" y1="93359" x2="65820" y2="94141"/>
                          <a14:foregroundMark x1="75586" y1="94922" x2="80859" y2="94336"/>
                          <a14:foregroundMark x1="94727" y1="94141" x2="93945" y2="95703"/>
                          <a14:foregroundMark x1="24805" y1="66602" x2="10156" y2="66602"/>
                          <a14:foregroundMark x1="4492" y1="71484" x2="4492" y2="73633"/>
                          <a14:foregroundMark x1="5078" y1="79688" x2="4492" y2="84961"/>
                          <a14:foregroundMark x1="10156" y1="55664" x2="10156" y2="52734"/>
                          <a14:backgroundMark x1="10547" y1="26758" x2="11328" y2="12109"/>
                          <a14:backgroundMark x1="21680" y1="28320" x2="5664" y2="10547"/>
                          <a14:backgroundMark x1="5664" y1="10547" x2="2930" y2="8984"/>
                          <a14:backgroundMark x1="19922" y1="8594" x2="5859" y2="40234"/>
                          <a14:backgroundMark x1="48633" y1="65234" x2="46484" y2="90625"/>
                          <a14:backgroundMark x1="46484" y1="90625" x2="46484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171700"/>
              <a:ext cx="4495800" cy="449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05AA16-9E31-C039-C912-DD81CC6F460A}"/>
                </a:ext>
              </a:extLst>
            </p:cNvPr>
            <p:cNvSpPr txBox="1"/>
            <p:nvPr/>
          </p:nvSpPr>
          <p:spPr>
            <a:xfrm>
              <a:off x="6019800" y="6896101"/>
              <a:ext cx="1676400" cy="80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Testing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07ACE5-FFAA-1278-4B01-E2053AF211B2}"/>
                </a:ext>
              </a:extLst>
            </p:cNvPr>
            <p:cNvSpPr txBox="1"/>
            <p:nvPr/>
          </p:nvSpPr>
          <p:spPr>
            <a:xfrm>
              <a:off x="8686801" y="6882468"/>
              <a:ext cx="1676400" cy="80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Training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DE4293-A0FA-CC22-0FBB-2437747DB4FA}"/>
              </a:ext>
            </a:extLst>
          </p:cNvPr>
          <p:cNvSpPr txBox="1"/>
          <p:nvPr/>
        </p:nvSpPr>
        <p:spPr>
          <a:xfrm>
            <a:off x="7544905" y="464474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</p:txBody>
      </p:sp>
      <p:pic>
        <p:nvPicPr>
          <p:cNvPr id="2054" name="Picture 6" descr="Evaluation - Free business icons">
            <a:extLst>
              <a:ext uri="{FF2B5EF4-FFF2-40B4-BE49-F238E27FC236}">
                <a16:creationId xmlns:a16="http://schemas.microsoft.com/office/drawing/2014/main" id="{601898BB-3978-67C1-B815-C8A4D301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114" y="5359264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AEA9C-3488-22C6-BA76-1E9A6DC5A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993054">
            <a:off x="9703637" y="4143800"/>
            <a:ext cx="698105" cy="11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0A3567-A81B-783F-FFBC-0166AA2938A2}"/>
              </a:ext>
            </a:extLst>
          </p:cNvPr>
          <p:cNvSpPr txBox="1"/>
          <p:nvPr/>
        </p:nvSpPr>
        <p:spPr>
          <a:xfrm>
            <a:off x="9841948" y="6589047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pic>
        <p:nvPicPr>
          <p:cNvPr id="2056" name="Picture 8" descr="Microbiome Summer School 2017 | Introduction to Machine Learning">
            <a:extLst>
              <a:ext uri="{FF2B5EF4-FFF2-40B4-BE49-F238E27FC236}">
                <a16:creationId xmlns:a16="http://schemas.microsoft.com/office/drawing/2014/main" id="{7A918A21-0B3F-B217-754A-4D07E855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1" y="5448300"/>
            <a:ext cx="2178134" cy="14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3691AA-935D-5D6A-73A7-7327C5EA691B}"/>
              </a:ext>
            </a:extLst>
          </p:cNvPr>
          <p:cNvSpPr txBox="1"/>
          <p:nvPr/>
        </p:nvSpPr>
        <p:spPr>
          <a:xfrm>
            <a:off x="7171903" y="6816528"/>
            <a:ext cx="215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 Validation</a:t>
            </a:r>
          </a:p>
        </p:txBody>
      </p:sp>
      <p:pic>
        <p:nvPicPr>
          <p:cNvPr id="2058" name="Picture 10" descr="Deployment - Free computer icons">
            <a:extLst>
              <a:ext uri="{FF2B5EF4-FFF2-40B4-BE49-F238E27FC236}">
                <a16:creationId xmlns:a16="http://schemas.microsoft.com/office/drawing/2014/main" id="{BE9D3AF0-3FE8-653A-A81D-963667C4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208" y="4230165"/>
            <a:ext cx="2540977" cy="25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ABEF0E-F666-2517-27CC-FCFF8AF313F7}"/>
              </a:ext>
            </a:extLst>
          </p:cNvPr>
          <p:cNvSpPr txBox="1"/>
          <p:nvPr/>
        </p:nvSpPr>
        <p:spPr>
          <a:xfrm>
            <a:off x="13809573" y="6816528"/>
            <a:ext cx="210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 Model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DE9B50AF-C001-BF5D-C0AA-265A27FCDEF1}"/>
              </a:ext>
            </a:extLst>
          </p:cNvPr>
          <p:cNvSpPr/>
          <p:nvPr/>
        </p:nvSpPr>
        <p:spPr>
          <a:xfrm>
            <a:off x="11835953" y="5589994"/>
            <a:ext cx="1589323" cy="685800"/>
          </a:xfrm>
          <a:prstGeom prst="stripedRightArrow">
            <a:avLst>
              <a:gd name="adj1" fmla="val 58205"/>
              <a:gd name="adj2" fmla="val 70513"/>
            </a:avLst>
          </a:prstGeom>
          <a:solidFill>
            <a:srgbClr val="065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BC12AA-653C-6BDE-6283-8FE44929D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392007" flipV="1">
            <a:off x="9670284" y="6740092"/>
            <a:ext cx="625076" cy="957318"/>
          </a:xfrm>
          <a:prstGeom prst="rect">
            <a:avLst/>
          </a:prstGeom>
        </p:spPr>
      </p:pic>
      <p:sp>
        <p:nvSpPr>
          <p:cNvPr id="18" name="Arrow: U-Turn 17">
            <a:extLst>
              <a:ext uri="{FF2B5EF4-FFF2-40B4-BE49-F238E27FC236}">
                <a16:creationId xmlns:a16="http://schemas.microsoft.com/office/drawing/2014/main" id="{41A5E875-3B69-89D4-7DF1-E290C0B360B0}"/>
              </a:ext>
            </a:extLst>
          </p:cNvPr>
          <p:cNvSpPr/>
          <p:nvPr/>
        </p:nvSpPr>
        <p:spPr>
          <a:xfrm flipV="1">
            <a:off x="2200161" y="7227142"/>
            <a:ext cx="8696439" cy="1116757"/>
          </a:xfrm>
          <a:prstGeom prst="uturnArrow">
            <a:avLst>
              <a:gd name="adj1" fmla="val 15325"/>
              <a:gd name="adj2" fmla="val 17848"/>
              <a:gd name="adj3" fmla="val 22314"/>
              <a:gd name="adj4" fmla="val 25538"/>
              <a:gd name="adj5" fmla="val 100000"/>
            </a:avLst>
          </a:prstGeom>
          <a:solidFill>
            <a:srgbClr val="DD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6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456CCE"/>
          </a:solidFill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D909-3025-6FDE-1CCC-20C4FD939DD0}"/>
              </a:ext>
            </a:extLst>
          </p:cNvPr>
          <p:cNvGrpSpPr/>
          <p:nvPr/>
        </p:nvGrpSpPr>
        <p:grpSpPr>
          <a:xfrm>
            <a:off x="10439400" y="647700"/>
            <a:ext cx="6958512" cy="8898705"/>
            <a:chOff x="10710510" y="647700"/>
            <a:chExt cx="6958512" cy="8898705"/>
          </a:xfrm>
        </p:grpSpPr>
        <p:grpSp>
          <p:nvGrpSpPr>
            <p:cNvPr id="6" name="Group 6"/>
            <p:cNvGrpSpPr/>
            <p:nvPr/>
          </p:nvGrpSpPr>
          <p:grpSpPr>
            <a:xfrm>
              <a:off x="11005932" y="2189469"/>
              <a:ext cx="6367668" cy="7356936"/>
              <a:chOff x="-437228" y="2191572"/>
              <a:chExt cx="7218575" cy="9809244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-437228" y="2191572"/>
                <a:ext cx="7218575" cy="10297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604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5DF2"/>
                    </a:solidFill>
                    <a:effectLst/>
                    <a:uLnTx/>
                    <a:uFillTx/>
                    <a:latin typeface="Calistoga"/>
                    <a:ea typeface="+mn-ea"/>
                    <a:cs typeface="+mn-cs"/>
                  </a:rPr>
                  <a:t>=&gt; Classification &lt;=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4695486"/>
                <a:ext cx="6344119" cy="7305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Binary Logistic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Classification Tree*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Random Forest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Naïve Bayes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Support Vector Machine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</a:t>
                </a: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Extremely Randomized Trees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Neural 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etc.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C1CBFEF-46FE-1CAA-98DB-4249A57BEDBD}"/>
                </a:ext>
              </a:extLst>
            </p:cNvPr>
            <p:cNvSpPr txBox="1"/>
            <p:nvPr/>
          </p:nvSpPr>
          <p:spPr>
            <a:xfrm>
              <a:off x="10710510" y="647700"/>
              <a:ext cx="6958512" cy="7723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Categoric Target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D8C0FE-855C-4A8C-F202-FB2A20EE05FA}"/>
              </a:ext>
            </a:extLst>
          </p:cNvPr>
          <p:cNvGrpSpPr/>
          <p:nvPr/>
        </p:nvGrpSpPr>
        <p:grpSpPr>
          <a:xfrm>
            <a:off x="1524000" y="647700"/>
            <a:ext cx="5824890" cy="8479942"/>
            <a:chOff x="1566510" y="647700"/>
            <a:chExt cx="5824890" cy="8479942"/>
          </a:xfrm>
        </p:grpSpPr>
        <p:grpSp>
          <p:nvGrpSpPr>
            <p:cNvPr id="3" name="Group 3"/>
            <p:cNvGrpSpPr/>
            <p:nvPr/>
          </p:nvGrpSpPr>
          <p:grpSpPr>
            <a:xfrm>
              <a:off x="1566510" y="647700"/>
              <a:ext cx="5824890" cy="8479942"/>
              <a:chOff x="0" y="30692"/>
              <a:chExt cx="6344119" cy="11306586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0" y="30692"/>
                <a:ext cx="6344119" cy="20556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604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stoga"/>
                    <a:ea typeface="+mn-ea"/>
                    <a:cs typeface="+mn-cs"/>
                  </a:rPr>
                  <a:t>Numeric Target </a:t>
                </a: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4698796"/>
                <a:ext cx="6344119" cy="66384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Linear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Polynomial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Regression Tree*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Random Forest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Support Vector Regression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eXtreme</a:t>
                </a: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Gradient Boosting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 Extremely Randomized Trees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Neural 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391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etc.</a:t>
                </a:r>
              </a:p>
            </p:txBody>
          </p:sp>
        </p:grp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1EA6662-FBA9-D249-17D4-A3389319C0A6}"/>
                </a:ext>
              </a:extLst>
            </p:cNvPr>
            <p:cNvSpPr txBox="1"/>
            <p:nvPr/>
          </p:nvSpPr>
          <p:spPr>
            <a:xfrm>
              <a:off x="1566510" y="2189468"/>
              <a:ext cx="5824890" cy="7723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=&gt; Regression &lt;=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968C8B-D5A8-FA44-9FDF-077E67A99E34}"/>
              </a:ext>
            </a:extLst>
          </p:cNvPr>
          <p:cNvSpPr txBox="1"/>
          <p:nvPr/>
        </p:nvSpPr>
        <p:spPr>
          <a:xfrm>
            <a:off x="7597098" y="9715500"/>
            <a:ext cx="2308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*Decision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6CC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105231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Types of Logistic Regression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A55A4A8-462D-5898-2B17-3619F4F2B5B7}"/>
              </a:ext>
            </a:extLst>
          </p:cNvPr>
          <p:cNvGrpSpPr/>
          <p:nvPr/>
        </p:nvGrpSpPr>
        <p:grpSpPr>
          <a:xfrm>
            <a:off x="4162729" y="2572564"/>
            <a:ext cx="8791271" cy="6874324"/>
            <a:chOff x="4162729" y="2572564"/>
            <a:chExt cx="8791271" cy="6874324"/>
          </a:xfrm>
        </p:grpSpPr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6BDF72D2-5B3B-4AF5-32B0-EF3266FAE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0234" y="4903566"/>
              <a:ext cx="706006" cy="763018"/>
            </a:xfrm>
            <a:custGeom>
              <a:avLst/>
              <a:gdLst/>
              <a:ahLst/>
              <a:cxnLst>
                <a:cxn ang="0">
                  <a:pos x="97" y="282"/>
                </a:cxn>
                <a:cxn ang="0">
                  <a:pos x="55" y="259"/>
                </a:cxn>
                <a:cxn ang="0">
                  <a:pos x="22" y="222"/>
                </a:cxn>
                <a:cxn ang="0">
                  <a:pos x="2" y="177"/>
                </a:cxn>
                <a:cxn ang="0">
                  <a:pos x="0" y="127"/>
                </a:cxn>
                <a:cxn ang="0">
                  <a:pos x="13" y="80"/>
                </a:cxn>
                <a:cxn ang="0">
                  <a:pos x="44" y="40"/>
                </a:cxn>
                <a:cxn ang="0">
                  <a:pos x="84" y="11"/>
                </a:cxn>
                <a:cxn ang="0">
                  <a:pos x="133" y="0"/>
                </a:cxn>
                <a:cxn ang="0">
                  <a:pos x="182" y="5"/>
                </a:cxn>
                <a:cxn ang="0">
                  <a:pos x="226" y="27"/>
                </a:cxn>
                <a:cxn ang="0">
                  <a:pos x="261" y="62"/>
                </a:cxn>
                <a:cxn ang="0">
                  <a:pos x="281" y="104"/>
                </a:cxn>
                <a:cxn ang="0">
                  <a:pos x="288" y="155"/>
                </a:cxn>
                <a:cxn ang="0">
                  <a:pos x="275" y="202"/>
                </a:cxn>
                <a:cxn ang="0">
                  <a:pos x="248" y="244"/>
                </a:cxn>
                <a:cxn ang="0">
                  <a:pos x="208" y="273"/>
                </a:cxn>
                <a:cxn ang="0">
                  <a:pos x="162" y="288"/>
                </a:cxn>
                <a:cxn ang="0">
                  <a:pos x="168" y="268"/>
                </a:cxn>
                <a:cxn ang="0">
                  <a:pos x="208" y="253"/>
                </a:cxn>
                <a:cxn ang="0">
                  <a:pos x="241" y="224"/>
                </a:cxn>
                <a:cxn ang="0">
                  <a:pos x="261" y="186"/>
                </a:cxn>
                <a:cxn ang="0">
                  <a:pos x="268" y="144"/>
                </a:cxn>
                <a:cxn ang="0">
                  <a:pos x="261" y="102"/>
                </a:cxn>
                <a:cxn ang="0">
                  <a:pos x="241" y="65"/>
                </a:cxn>
                <a:cxn ang="0">
                  <a:pos x="208" y="36"/>
                </a:cxn>
                <a:cxn ang="0">
                  <a:pos x="168" y="20"/>
                </a:cxn>
                <a:cxn ang="0">
                  <a:pos x="124" y="20"/>
                </a:cxn>
                <a:cxn ang="0">
                  <a:pos x="84" y="34"/>
                </a:cxn>
                <a:cxn ang="0">
                  <a:pos x="51" y="60"/>
                </a:cxn>
                <a:cxn ang="0">
                  <a:pos x="27" y="96"/>
                </a:cxn>
                <a:cxn ang="0">
                  <a:pos x="18" y="138"/>
                </a:cxn>
                <a:cxn ang="0">
                  <a:pos x="22" y="182"/>
                </a:cxn>
                <a:cxn ang="0">
                  <a:pos x="42" y="220"/>
                </a:cxn>
                <a:cxn ang="0">
                  <a:pos x="73" y="248"/>
                </a:cxn>
                <a:cxn ang="0">
                  <a:pos x="113" y="266"/>
                </a:cxn>
                <a:cxn ang="0">
                  <a:pos x="73" y="160"/>
                </a:cxn>
                <a:cxn ang="0">
                  <a:pos x="95" y="197"/>
                </a:cxn>
                <a:cxn ang="0">
                  <a:pos x="135" y="211"/>
                </a:cxn>
                <a:cxn ang="0">
                  <a:pos x="182" y="204"/>
                </a:cxn>
                <a:cxn ang="0">
                  <a:pos x="210" y="173"/>
                </a:cxn>
                <a:cxn ang="0">
                  <a:pos x="226" y="169"/>
                </a:cxn>
                <a:cxn ang="0">
                  <a:pos x="213" y="197"/>
                </a:cxn>
                <a:cxn ang="0">
                  <a:pos x="193" y="220"/>
                </a:cxn>
                <a:cxn ang="0">
                  <a:pos x="164" y="233"/>
                </a:cxn>
                <a:cxn ang="0">
                  <a:pos x="135" y="235"/>
                </a:cxn>
                <a:cxn ang="0">
                  <a:pos x="106" y="226"/>
                </a:cxn>
                <a:cxn ang="0">
                  <a:pos x="82" y="211"/>
                </a:cxn>
                <a:cxn ang="0">
                  <a:pos x="66" y="182"/>
                </a:cxn>
                <a:cxn ang="0">
                  <a:pos x="60" y="153"/>
                </a:cxn>
                <a:cxn ang="0">
                  <a:pos x="77" y="111"/>
                </a:cxn>
                <a:cxn ang="0">
                  <a:pos x="80" y="84"/>
                </a:cxn>
                <a:cxn ang="0">
                  <a:pos x="104" y="78"/>
                </a:cxn>
                <a:cxn ang="0">
                  <a:pos x="120" y="96"/>
                </a:cxn>
                <a:cxn ang="0">
                  <a:pos x="106" y="120"/>
                </a:cxn>
                <a:cxn ang="0">
                  <a:pos x="175" y="115"/>
                </a:cxn>
                <a:cxn ang="0">
                  <a:pos x="166" y="91"/>
                </a:cxn>
                <a:cxn ang="0">
                  <a:pos x="184" y="76"/>
                </a:cxn>
                <a:cxn ang="0">
                  <a:pos x="208" y="84"/>
                </a:cxn>
                <a:cxn ang="0">
                  <a:pos x="208" y="109"/>
                </a:cxn>
                <a:cxn ang="0">
                  <a:pos x="188" y="122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lnTo>
                    <a:pt x="140" y="288"/>
                  </a:lnTo>
                  <a:lnTo>
                    <a:pt x="135" y="288"/>
                  </a:lnTo>
                  <a:lnTo>
                    <a:pt x="133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2" y="286"/>
                  </a:lnTo>
                  <a:lnTo>
                    <a:pt x="117" y="286"/>
                  </a:lnTo>
                  <a:lnTo>
                    <a:pt x="115" y="286"/>
                  </a:lnTo>
                  <a:lnTo>
                    <a:pt x="111" y="286"/>
                  </a:lnTo>
                  <a:lnTo>
                    <a:pt x="109" y="284"/>
                  </a:lnTo>
                  <a:lnTo>
                    <a:pt x="104" y="284"/>
                  </a:lnTo>
                  <a:lnTo>
                    <a:pt x="102" y="282"/>
                  </a:lnTo>
                  <a:lnTo>
                    <a:pt x="97" y="282"/>
                  </a:lnTo>
                  <a:lnTo>
                    <a:pt x="95" y="279"/>
                  </a:lnTo>
                  <a:lnTo>
                    <a:pt x="91" y="279"/>
                  </a:lnTo>
                  <a:lnTo>
                    <a:pt x="89" y="277"/>
                  </a:lnTo>
                  <a:lnTo>
                    <a:pt x="84" y="277"/>
                  </a:lnTo>
                  <a:lnTo>
                    <a:pt x="82" y="275"/>
                  </a:lnTo>
                  <a:lnTo>
                    <a:pt x="80" y="273"/>
                  </a:lnTo>
                  <a:lnTo>
                    <a:pt x="75" y="273"/>
                  </a:lnTo>
                  <a:lnTo>
                    <a:pt x="73" y="270"/>
                  </a:lnTo>
                  <a:lnTo>
                    <a:pt x="69" y="268"/>
                  </a:lnTo>
                  <a:lnTo>
                    <a:pt x="66" y="266"/>
                  </a:lnTo>
                  <a:lnTo>
                    <a:pt x="64" y="264"/>
                  </a:lnTo>
                  <a:lnTo>
                    <a:pt x="60" y="262"/>
                  </a:lnTo>
                  <a:lnTo>
                    <a:pt x="58" y="262"/>
                  </a:lnTo>
                  <a:lnTo>
                    <a:pt x="55" y="259"/>
                  </a:lnTo>
                  <a:lnTo>
                    <a:pt x="53" y="257"/>
                  </a:lnTo>
                  <a:lnTo>
                    <a:pt x="49" y="253"/>
                  </a:lnTo>
                  <a:lnTo>
                    <a:pt x="46" y="251"/>
                  </a:lnTo>
                  <a:lnTo>
                    <a:pt x="44" y="248"/>
                  </a:lnTo>
                  <a:lnTo>
                    <a:pt x="42" y="246"/>
                  </a:lnTo>
                  <a:lnTo>
                    <a:pt x="40" y="244"/>
                  </a:lnTo>
                  <a:lnTo>
                    <a:pt x="35" y="242"/>
                  </a:lnTo>
                  <a:lnTo>
                    <a:pt x="33" y="237"/>
                  </a:lnTo>
                  <a:lnTo>
                    <a:pt x="31" y="235"/>
                  </a:lnTo>
                  <a:lnTo>
                    <a:pt x="29" y="233"/>
                  </a:lnTo>
                  <a:lnTo>
                    <a:pt x="27" y="231"/>
                  </a:lnTo>
                  <a:lnTo>
                    <a:pt x="24" y="226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5" y="213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2"/>
                  </a:lnTo>
                  <a:lnTo>
                    <a:pt x="9" y="200"/>
                  </a:lnTo>
                  <a:lnTo>
                    <a:pt x="9" y="197"/>
                  </a:lnTo>
                  <a:lnTo>
                    <a:pt x="7" y="193"/>
                  </a:lnTo>
                  <a:lnTo>
                    <a:pt x="7" y="191"/>
                  </a:lnTo>
                  <a:lnTo>
                    <a:pt x="4" y="186"/>
                  </a:lnTo>
                  <a:lnTo>
                    <a:pt x="4" y="184"/>
                  </a:lnTo>
                  <a:lnTo>
                    <a:pt x="4" y="180"/>
                  </a:lnTo>
                  <a:lnTo>
                    <a:pt x="2" y="177"/>
                  </a:lnTo>
                  <a:lnTo>
                    <a:pt x="2" y="173"/>
                  </a:lnTo>
                  <a:lnTo>
                    <a:pt x="2" y="169"/>
                  </a:lnTo>
                  <a:lnTo>
                    <a:pt x="0" y="166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4" y="109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7" y="100"/>
                  </a:lnTo>
                  <a:lnTo>
                    <a:pt x="7" y="96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11" y="87"/>
                  </a:lnTo>
                  <a:lnTo>
                    <a:pt x="13" y="82"/>
                  </a:lnTo>
                  <a:lnTo>
                    <a:pt x="13" y="80"/>
                  </a:lnTo>
                  <a:lnTo>
                    <a:pt x="15" y="76"/>
                  </a:lnTo>
                  <a:lnTo>
                    <a:pt x="18" y="73"/>
                  </a:lnTo>
                  <a:lnTo>
                    <a:pt x="20" y="71"/>
                  </a:lnTo>
                  <a:lnTo>
                    <a:pt x="22" y="67"/>
                  </a:lnTo>
                  <a:lnTo>
                    <a:pt x="22" y="65"/>
                  </a:lnTo>
                  <a:lnTo>
                    <a:pt x="24" y="62"/>
                  </a:lnTo>
                  <a:lnTo>
                    <a:pt x="27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5" y="49"/>
                  </a:lnTo>
                  <a:lnTo>
                    <a:pt x="40" y="45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3" y="34"/>
                  </a:lnTo>
                  <a:lnTo>
                    <a:pt x="55" y="31"/>
                  </a:lnTo>
                  <a:lnTo>
                    <a:pt x="58" y="29"/>
                  </a:lnTo>
                  <a:lnTo>
                    <a:pt x="60" y="27"/>
                  </a:lnTo>
                  <a:lnTo>
                    <a:pt x="64" y="25"/>
                  </a:lnTo>
                  <a:lnTo>
                    <a:pt x="66" y="22"/>
                  </a:lnTo>
                  <a:lnTo>
                    <a:pt x="69" y="20"/>
                  </a:lnTo>
                  <a:lnTo>
                    <a:pt x="73" y="18"/>
                  </a:lnTo>
                  <a:lnTo>
                    <a:pt x="75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4" y="11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2" y="7"/>
                  </a:lnTo>
                  <a:lnTo>
                    <a:pt x="104" y="5"/>
                  </a:lnTo>
                  <a:lnTo>
                    <a:pt x="109" y="5"/>
                  </a:lnTo>
                  <a:lnTo>
                    <a:pt x="111" y="5"/>
                  </a:lnTo>
                  <a:lnTo>
                    <a:pt x="115" y="3"/>
                  </a:lnTo>
                  <a:lnTo>
                    <a:pt x="117" y="3"/>
                  </a:lnTo>
                  <a:lnTo>
                    <a:pt x="122" y="3"/>
                  </a:lnTo>
                  <a:lnTo>
                    <a:pt x="124" y="3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2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6" y="7"/>
                  </a:lnTo>
                  <a:lnTo>
                    <a:pt x="188" y="7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4" y="14"/>
                  </a:lnTo>
                  <a:lnTo>
                    <a:pt x="208" y="16"/>
                  </a:lnTo>
                  <a:lnTo>
                    <a:pt x="210" y="16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2"/>
                  </a:lnTo>
                  <a:lnTo>
                    <a:pt x="224" y="25"/>
                  </a:lnTo>
                  <a:lnTo>
                    <a:pt x="226" y="27"/>
                  </a:lnTo>
                  <a:lnTo>
                    <a:pt x="228" y="29"/>
                  </a:lnTo>
                  <a:lnTo>
                    <a:pt x="233" y="31"/>
                  </a:lnTo>
                  <a:lnTo>
                    <a:pt x="235" y="34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1" y="40"/>
                  </a:lnTo>
                  <a:lnTo>
                    <a:pt x="246" y="42"/>
                  </a:lnTo>
                  <a:lnTo>
                    <a:pt x="248" y="45"/>
                  </a:lnTo>
                  <a:lnTo>
                    <a:pt x="250" y="47"/>
                  </a:lnTo>
                  <a:lnTo>
                    <a:pt x="252" y="51"/>
                  </a:lnTo>
                  <a:lnTo>
                    <a:pt x="255" y="53"/>
                  </a:lnTo>
                  <a:lnTo>
                    <a:pt x="257" y="56"/>
                  </a:lnTo>
                  <a:lnTo>
                    <a:pt x="259" y="60"/>
                  </a:lnTo>
                  <a:lnTo>
                    <a:pt x="261" y="62"/>
                  </a:lnTo>
                  <a:lnTo>
                    <a:pt x="264" y="65"/>
                  </a:lnTo>
                  <a:lnTo>
                    <a:pt x="266" y="67"/>
                  </a:lnTo>
                  <a:lnTo>
                    <a:pt x="268" y="71"/>
                  </a:lnTo>
                  <a:lnTo>
                    <a:pt x="268" y="73"/>
                  </a:lnTo>
                  <a:lnTo>
                    <a:pt x="270" y="76"/>
                  </a:lnTo>
                  <a:lnTo>
                    <a:pt x="272" y="80"/>
                  </a:lnTo>
                  <a:lnTo>
                    <a:pt x="275" y="82"/>
                  </a:lnTo>
                  <a:lnTo>
                    <a:pt x="275" y="87"/>
                  </a:lnTo>
                  <a:lnTo>
                    <a:pt x="277" y="89"/>
                  </a:lnTo>
                  <a:lnTo>
                    <a:pt x="279" y="93"/>
                  </a:lnTo>
                  <a:lnTo>
                    <a:pt x="279" y="96"/>
                  </a:lnTo>
                  <a:lnTo>
                    <a:pt x="281" y="98"/>
                  </a:lnTo>
                  <a:lnTo>
                    <a:pt x="281" y="102"/>
                  </a:lnTo>
                  <a:lnTo>
                    <a:pt x="281" y="104"/>
                  </a:lnTo>
                  <a:lnTo>
                    <a:pt x="283" y="109"/>
                  </a:lnTo>
                  <a:lnTo>
                    <a:pt x="283" y="113"/>
                  </a:lnTo>
                  <a:lnTo>
                    <a:pt x="283" y="115"/>
                  </a:lnTo>
                  <a:lnTo>
                    <a:pt x="286" y="120"/>
                  </a:lnTo>
                  <a:lnTo>
                    <a:pt x="286" y="122"/>
                  </a:lnTo>
                  <a:lnTo>
                    <a:pt x="286" y="127"/>
                  </a:lnTo>
                  <a:lnTo>
                    <a:pt x="286" y="129"/>
                  </a:lnTo>
                  <a:lnTo>
                    <a:pt x="288" y="133"/>
                  </a:lnTo>
                  <a:lnTo>
                    <a:pt x="288" y="138"/>
                  </a:lnTo>
                  <a:lnTo>
                    <a:pt x="288" y="140"/>
                  </a:lnTo>
                  <a:lnTo>
                    <a:pt x="288" y="144"/>
                  </a:lnTo>
                  <a:lnTo>
                    <a:pt x="288" y="149"/>
                  </a:lnTo>
                  <a:lnTo>
                    <a:pt x="288" y="151"/>
                  </a:lnTo>
                  <a:lnTo>
                    <a:pt x="288" y="155"/>
                  </a:lnTo>
                  <a:lnTo>
                    <a:pt x="286" y="160"/>
                  </a:lnTo>
                  <a:lnTo>
                    <a:pt x="286" y="162"/>
                  </a:lnTo>
                  <a:lnTo>
                    <a:pt x="286" y="166"/>
                  </a:lnTo>
                  <a:lnTo>
                    <a:pt x="286" y="169"/>
                  </a:lnTo>
                  <a:lnTo>
                    <a:pt x="286" y="173"/>
                  </a:lnTo>
                  <a:lnTo>
                    <a:pt x="283" y="177"/>
                  </a:lnTo>
                  <a:lnTo>
                    <a:pt x="283" y="180"/>
                  </a:lnTo>
                  <a:lnTo>
                    <a:pt x="281" y="184"/>
                  </a:lnTo>
                  <a:lnTo>
                    <a:pt x="281" y="186"/>
                  </a:lnTo>
                  <a:lnTo>
                    <a:pt x="281" y="191"/>
                  </a:lnTo>
                  <a:lnTo>
                    <a:pt x="279" y="193"/>
                  </a:lnTo>
                  <a:lnTo>
                    <a:pt x="279" y="197"/>
                  </a:lnTo>
                  <a:lnTo>
                    <a:pt x="277" y="200"/>
                  </a:lnTo>
                  <a:lnTo>
                    <a:pt x="275" y="202"/>
                  </a:lnTo>
                  <a:lnTo>
                    <a:pt x="275" y="206"/>
                  </a:lnTo>
                  <a:lnTo>
                    <a:pt x="272" y="208"/>
                  </a:lnTo>
                  <a:lnTo>
                    <a:pt x="270" y="213"/>
                  </a:lnTo>
                  <a:lnTo>
                    <a:pt x="268" y="215"/>
                  </a:lnTo>
                  <a:lnTo>
                    <a:pt x="268" y="217"/>
                  </a:lnTo>
                  <a:lnTo>
                    <a:pt x="266" y="222"/>
                  </a:lnTo>
                  <a:lnTo>
                    <a:pt x="264" y="224"/>
                  </a:lnTo>
                  <a:lnTo>
                    <a:pt x="261" y="226"/>
                  </a:lnTo>
                  <a:lnTo>
                    <a:pt x="259" y="231"/>
                  </a:lnTo>
                  <a:lnTo>
                    <a:pt x="257" y="233"/>
                  </a:lnTo>
                  <a:lnTo>
                    <a:pt x="255" y="235"/>
                  </a:lnTo>
                  <a:lnTo>
                    <a:pt x="252" y="237"/>
                  </a:lnTo>
                  <a:lnTo>
                    <a:pt x="250" y="242"/>
                  </a:lnTo>
                  <a:lnTo>
                    <a:pt x="248" y="244"/>
                  </a:lnTo>
                  <a:lnTo>
                    <a:pt x="246" y="246"/>
                  </a:lnTo>
                  <a:lnTo>
                    <a:pt x="241" y="248"/>
                  </a:lnTo>
                  <a:lnTo>
                    <a:pt x="239" y="251"/>
                  </a:lnTo>
                  <a:lnTo>
                    <a:pt x="237" y="253"/>
                  </a:lnTo>
                  <a:lnTo>
                    <a:pt x="235" y="255"/>
                  </a:lnTo>
                  <a:lnTo>
                    <a:pt x="233" y="259"/>
                  </a:lnTo>
                  <a:lnTo>
                    <a:pt x="228" y="262"/>
                  </a:lnTo>
                  <a:lnTo>
                    <a:pt x="226" y="262"/>
                  </a:lnTo>
                  <a:lnTo>
                    <a:pt x="224" y="264"/>
                  </a:lnTo>
                  <a:lnTo>
                    <a:pt x="219" y="266"/>
                  </a:lnTo>
                  <a:lnTo>
                    <a:pt x="217" y="268"/>
                  </a:lnTo>
                  <a:lnTo>
                    <a:pt x="215" y="270"/>
                  </a:lnTo>
                  <a:lnTo>
                    <a:pt x="210" y="273"/>
                  </a:lnTo>
                  <a:lnTo>
                    <a:pt x="208" y="273"/>
                  </a:lnTo>
                  <a:lnTo>
                    <a:pt x="204" y="275"/>
                  </a:lnTo>
                  <a:lnTo>
                    <a:pt x="202" y="277"/>
                  </a:lnTo>
                  <a:lnTo>
                    <a:pt x="199" y="277"/>
                  </a:lnTo>
                  <a:lnTo>
                    <a:pt x="195" y="279"/>
                  </a:lnTo>
                  <a:lnTo>
                    <a:pt x="193" y="279"/>
                  </a:lnTo>
                  <a:lnTo>
                    <a:pt x="188" y="282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9" y="284"/>
                  </a:lnTo>
                  <a:lnTo>
                    <a:pt x="175" y="286"/>
                  </a:lnTo>
                  <a:lnTo>
                    <a:pt x="173" y="286"/>
                  </a:lnTo>
                  <a:lnTo>
                    <a:pt x="168" y="286"/>
                  </a:lnTo>
                  <a:lnTo>
                    <a:pt x="166" y="286"/>
                  </a:lnTo>
                  <a:lnTo>
                    <a:pt x="162" y="288"/>
                  </a:lnTo>
                  <a:lnTo>
                    <a:pt x="157" y="288"/>
                  </a:lnTo>
                  <a:lnTo>
                    <a:pt x="155" y="288"/>
                  </a:lnTo>
                  <a:lnTo>
                    <a:pt x="151" y="288"/>
                  </a:lnTo>
                  <a:lnTo>
                    <a:pt x="146" y="288"/>
                  </a:lnTo>
                  <a:lnTo>
                    <a:pt x="144" y="288"/>
                  </a:lnTo>
                  <a:close/>
                  <a:moveTo>
                    <a:pt x="144" y="270"/>
                  </a:moveTo>
                  <a:lnTo>
                    <a:pt x="146" y="270"/>
                  </a:lnTo>
                  <a:lnTo>
                    <a:pt x="151" y="270"/>
                  </a:lnTo>
                  <a:lnTo>
                    <a:pt x="153" y="270"/>
                  </a:lnTo>
                  <a:lnTo>
                    <a:pt x="155" y="270"/>
                  </a:lnTo>
                  <a:lnTo>
                    <a:pt x="159" y="268"/>
                  </a:lnTo>
                  <a:lnTo>
                    <a:pt x="162" y="268"/>
                  </a:lnTo>
                  <a:lnTo>
                    <a:pt x="166" y="268"/>
                  </a:lnTo>
                  <a:lnTo>
                    <a:pt x="168" y="268"/>
                  </a:lnTo>
                  <a:lnTo>
                    <a:pt x="171" y="266"/>
                  </a:lnTo>
                  <a:lnTo>
                    <a:pt x="175" y="266"/>
                  </a:lnTo>
                  <a:lnTo>
                    <a:pt x="177" y="266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6" y="264"/>
                  </a:lnTo>
                  <a:lnTo>
                    <a:pt x="188" y="262"/>
                  </a:lnTo>
                  <a:lnTo>
                    <a:pt x="190" y="262"/>
                  </a:lnTo>
                  <a:lnTo>
                    <a:pt x="195" y="259"/>
                  </a:lnTo>
                  <a:lnTo>
                    <a:pt x="197" y="259"/>
                  </a:lnTo>
                  <a:lnTo>
                    <a:pt x="199" y="257"/>
                  </a:lnTo>
                  <a:lnTo>
                    <a:pt x="202" y="255"/>
                  </a:lnTo>
                  <a:lnTo>
                    <a:pt x="206" y="255"/>
                  </a:lnTo>
                  <a:lnTo>
                    <a:pt x="208" y="253"/>
                  </a:lnTo>
                  <a:lnTo>
                    <a:pt x="210" y="251"/>
                  </a:lnTo>
                  <a:lnTo>
                    <a:pt x="213" y="248"/>
                  </a:lnTo>
                  <a:lnTo>
                    <a:pt x="215" y="248"/>
                  </a:lnTo>
                  <a:lnTo>
                    <a:pt x="217" y="246"/>
                  </a:lnTo>
                  <a:lnTo>
                    <a:pt x="219" y="244"/>
                  </a:lnTo>
                  <a:lnTo>
                    <a:pt x="224" y="242"/>
                  </a:lnTo>
                  <a:lnTo>
                    <a:pt x="226" y="239"/>
                  </a:lnTo>
                  <a:lnTo>
                    <a:pt x="228" y="237"/>
                  </a:lnTo>
                  <a:lnTo>
                    <a:pt x="230" y="235"/>
                  </a:lnTo>
                  <a:lnTo>
                    <a:pt x="233" y="233"/>
                  </a:lnTo>
                  <a:lnTo>
                    <a:pt x="235" y="231"/>
                  </a:lnTo>
                  <a:lnTo>
                    <a:pt x="237" y="228"/>
                  </a:lnTo>
                  <a:lnTo>
                    <a:pt x="239" y="226"/>
                  </a:lnTo>
                  <a:lnTo>
                    <a:pt x="241" y="224"/>
                  </a:lnTo>
                  <a:lnTo>
                    <a:pt x="244" y="222"/>
                  </a:lnTo>
                  <a:lnTo>
                    <a:pt x="244" y="220"/>
                  </a:lnTo>
                  <a:lnTo>
                    <a:pt x="246" y="217"/>
                  </a:lnTo>
                  <a:lnTo>
                    <a:pt x="248" y="213"/>
                  </a:lnTo>
                  <a:lnTo>
                    <a:pt x="250" y="211"/>
                  </a:lnTo>
                  <a:lnTo>
                    <a:pt x="252" y="208"/>
                  </a:lnTo>
                  <a:lnTo>
                    <a:pt x="252" y="206"/>
                  </a:lnTo>
                  <a:lnTo>
                    <a:pt x="255" y="204"/>
                  </a:lnTo>
                  <a:lnTo>
                    <a:pt x="257" y="202"/>
                  </a:lnTo>
                  <a:lnTo>
                    <a:pt x="257" y="197"/>
                  </a:lnTo>
                  <a:lnTo>
                    <a:pt x="259" y="195"/>
                  </a:lnTo>
                  <a:lnTo>
                    <a:pt x="259" y="193"/>
                  </a:lnTo>
                  <a:lnTo>
                    <a:pt x="261" y="191"/>
                  </a:lnTo>
                  <a:lnTo>
                    <a:pt x="261" y="186"/>
                  </a:lnTo>
                  <a:lnTo>
                    <a:pt x="264" y="184"/>
                  </a:lnTo>
                  <a:lnTo>
                    <a:pt x="264" y="182"/>
                  </a:lnTo>
                  <a:lnTo>
                    <a:pt x="264" y="177"/>
                  </a:lnTo>
                  <a:lnTo>
                    <a:pt x="266" y="175"/>
                  </a:lnTo>
                  <a:lnTo>
                    <a:pt x="266" y="173"/>
                  </a:lnTo>
                  <a:lnTo>
                    <a:pt x="266" y="169"/>
                  </a:lnTo>
                  <a:lnTo>
                    <a:pt x="268" y="166"/>
                  </a:lnTo>
                  <a:lnTo>
                    <a:pt x="268" y="164"/>
                  </a:lnTo>
                  <a:lnTo>
                    <a:pt x="268" y="160"/>
                  </a:lnTo>
                  <a:lnTo>
                    <a:pt x="268" y="158"/>
                  </a:lnTo>
                  <a:lnTo>
                    <a:pt x="268" y="153"/>
                  </a:lnTo>
                  <a:lnTo>
                    <a:pt x="268" y="151"/>
                  </a:lnTo>
                  <a:lnTo>
                    <a:pt x="268" y="149"/>
                  </a:lnTo>
                  <a:lnTo>
                    <a:pt x="268" y="144"/>
                  </a:lnTo>
                  <a:lnTo>
                    <a:pt x="268" y="142"/>
                  </a:lnTo>
                  <a:lnTo>
                    <a:pt x="268" y="138"/>
                  </a:lnTo>
                  <a:lnTo>
                    <a:pt x="268" y="135"/>
                  </a:lnTo>
                  <a:lnTo>
                    <a:pt x="268" y="131"/>
                  </a:lnTo>
                  <a:lnTo>
                    <a:pt x="268" y="129"/>
                  </a:lnTo>
                  <a:lnTo>
                    <a:pt x="268" y="127"/>
                  </a:lnTo>
                  <a:lnTo>
                    <a:pt x="268" y="122"/>
                  </a:lnTo>
                  <a:lnTo>
                    <a:pt x="266" y="120"/>
                  </a:lnTo>
                  <a:lnTo>
                    <a:pt x="266" y="115"/>
                  </a:lnTo>
                  <a:lnTo>
                    <a:pt x="266" y="113"/>
                  </a:lnTo>
                  <a:lnTo>
                    <a:pt x="264" y="111"/>
                  </a:lnTo>
                  <a:lnTo>
                    <a:pt x="264" y="107"/>
                  </a:lnTo>
                  <a:lnTo>
                    <a:pt x="264" y="104"/>
                  </a:lnTo>
                  <a:lnTo>
                    <a:pt x="261" y="102"/>
                  </a:lnTo>
                  <a:lnTo>
                    <a:pt x="261" y="100"/>
                  </a:lnTo>
                  <a:lnTo>
                    <a:pt x="259" y="96"/>
                  </a:lnTo>
                  <a:lnTo>
                    <a:pt x="259" y="93"/>
                  </a:lnTo>
                  <a:lnTo>
                    <a:pt x="257" y="91"/>
                  </a:lnTo>
                  <a:lnTo>
                    <a:pt x="257" y="89"/>
                  </a:lnTo>
                  <a:lnTo>
                    <a:pt x="255" y="84"/>
                  </a:lnTo>
                  <a:lnTo>
                    <a:pt x="252" y="82"/>
                  </a:lnTo>
                  <a:lnTo>
                    <a:pt x="252" y="80"/>
                  </a:lnTo>
                  <a:lnTo>
                    <a:pt x="250" y="78"/>
                  </a:lnTo>
                  <a:lnTo>
                    <a:pt x="248" y="76"/>
                  </a:lnTo>
                  <a:lnTo>
                    <a:pt x="246" y="73"/>
                  </a:lnTo>
                  <a:lnTo>
                    <a:pt x="244" y="69"/>
                  </a:lnTo>
                  <a:lnTo>
                    <a:pt x="244" y="67"/>
                  </a:lnTo>
                  <a:lnTo>
                    <a:pt x="241" y="65"/>
                  </a:lnTo>
                  <a:lnTo>
                    <a:pt x="239" y="62"/>
                  </a:lnTo>
                  <a:lnTo>
                    <a:pt x="237" y="60"/>
                  </a:lnTo>
                  <a:lnTo>
                    <a:pt x="235" y="58"/>
                  </a:lnTo>
                  <a:lnTo>
                    <a:pt x="233" y="56"/>
                  </a:lnTo>
                  <a:lnTo>
                    <a:pt x="230" y="53"/>
                  </a:lnTo>
                  <a:lnTo>
                    <a:pt x="228" y="51"/>
                  </a:lnTo>
                  <a:lnTo>
                    <a:pt x="226" y="49"/>
                  </a:lnTo>
                  <a:lnTo>
                    <a:pt x="224" y="47"/>
                  </a:lnTo>
                  <a:lnTo>
                    <a:pt x="219" y="45"/>
                  </a:lnTo>
                  <a:lnTo>
                    <a:pt x="217" y="42"/>
                  </a:lnTo>
                  <a:lnTo>
                    <a:pt x="215" y="40"/>
                  </a:lnTo>
                  <a:lnTo>
                    <a:pt x="213" y="40"/>
                  </a:lnTo>
                  <a:lnTo>
                    <a:pt x="210" y="38"/>
                  </a:lnTo>
                  <a:lnTo>
                    <a:pt x="208" y="36"/>
                  </a:lnTo>
                  <a:lnTo>
                    <a:pt x="206" y="34"/>
                  </a:lnTo>
                  <a:lnTo>
                    <a:pt x="202" y="34"/>
                  </a:lnTo>
                  <a:lnTo>
                    <a:pt x="199" y="31"/>
                  </a:lnTo>
                  <a:lnTo>
                    <a:pt x="197" y="31"/>
                  </a:lnTo>
                  <a:lnTo>
                    <a:pt x="195" y="29"/>
                  </a:lnTo>
                  <a:lnTo>
                    <a:pt x="190" y="27"/>
                  </a:lnTo>
                  <a:lnTo>
                    <a:pt x="188" y="27"/>
                  </a:lnTo>
                  <a:lnTo>
                    <a:pt x="186" y="25"/>
                  </a:lnTo>
                  <a:lnTo>
                    <a:pt x="184" y="25"/>
                  </a:lnTo>
                  <a:lnTo>
                    <a:pt x="179" y="25"/>
                  </a:lnTo>
                  <a:lnTo>
                    <a:pt x="177" y="22"/>
                  </a:lnTo>
                  <a:lnTo>
                    <a:pt x="175" y="22"/>
                  </a:lnTo>
                  <a:lnTo>
                    <a:pt x="171" y="22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2" y="20"/>
                  </a:lnTo>
                  <a:lnTo>
                    <a:pt x="159" y="20"/>
                  </a:lnTo>
                  <a:lnTo>
                    <a:pt x="155" y="20"/>
                  </a:lnTo>
                  <a:lnTo>
                    <a:pt x="153" y="18"/>
                  </a:lnTo>
                  <a:lnTo>
                    <a:pt x="151" y="18"/>
                  </a:lnTo>
                  <a:lnTo>
                    <a:pt x="146" y="18"/>
                  </a:lnTo>
                  <a:lnTo>
                    <a:pt x="144" y="18"/>
                  </a:lnTo>
                  <a:lnTo>
                    <a:pt x="140" y="18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1" y="20"/>
                  </a:lnTo>
                  <a:lnTo>
                    <a:pt x="128" y="20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09" y="22"/>
                  </a:lnTo>
                  <a:lnTo>
                    <a:pt x="106" y="25"/>
                  </a:lnTo>
                  <a:lnTo>
                    <a:pt x="104" y="25"/>
                  </a:lnTo>
                  <a:lnTo>
                    <a:pt x="100" y="25"/>
                  </a:lnTo>
                  <a:lnTo>
                    <a:pt x="97" y="27"/>
                  </a:lnTo>
                  <a:lnTo>
                    <a:pt x="95" y="27"/>
                  </a:lnTo>
                  <a:lnTo>
                    <a:pt x="93" y="29"/>
                  </a:lnTo>
                  <a:lnTo>
                    <a:pt x="89" y="31"/>
                  </a:lnTo>
                  <a:lnTo>
                    <a:pt x="86" y="31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80" y="36"/>
                  </a:lnTo>
                  <a:lnTo>
                    <a:pt x="75" y="38"/>
                  </a:lnTo>
                  <a:lnTo>
                    <a:pt x="73" y="40"/>
                  </a:lnTo>
                  <a:lnTo>
                    <a:pt x="71" y="40"/>
                  </a:lnTo>
                  <a:lnTo>
                    <a:pt x="69" y="42"/>
                  </a:lnTo>
                  <a:lnTo>
                    <a:pt x="66" y="45"/>
                  </a:lnTo>
                  <a:lnTo>
                    <a:pt x="64" y="47"/>
                  </a:lnTo>
                  <a:lnTo>
                    <a:pt x="62" y="49"/>
                  </a:lnTo>
                  <a:lnTo>
                    <a:pt x="60" y="51"/>
                  </a:lnTo>
                  <a:lnTo>
                    <a:pt x="58" y="53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60"/>
                  </a:lnTo>
                  <a:lnTo>
                    <a:pt x="49" y="62"/>
                  </a:lnTo>
                  <a:lnTo>
                    <a:pt x="46" y="65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40" y="73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5" y="80"/>
                  </a:lnTo>
                  <a:lnTo>
                    <a:pt x="33" y="82"/>
                  </a:lnTo>
                  <a:lnTo>
                    <a:pt x="31" y="84"/>
                  </a:lnTo>
                  <a:lnTo>
                    <a:pt x="31" y="89"/>
                  </a:lnTo>
                  <a:lnTo>
                    <a:pt x="29" y="91"/>
                  </a:lnTo>
                  <a:lnTo>
                    <a:pt x="29" y="93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2" y="107"/>
                  </a:lnTo>
                  <a:lnTo>
                    <a:pt x="22" y="111"/>
                  </a:lnTo>
                  <a:lnTo>
                    <a:pt x="22" y="113"/>
                  </a:lnTo>
                  <a:lnTo>
                    <a:pt x="20" y="115"/>
                  </a:lnTo>
                  <a:lnTo>
                    <a:pt x="20" y="120"/>
                  </a:lnTo>
                  <a:lnTo>
                    <a:pt x="20" y="122"/>
                  </a:lnTo>
                  <a:lnTo>
                    <a:pt x="20" y="124"/>
                  </a:lnTo>
                  <a:lnTo>
                    <a:pt x="18" y="129"/>
                  </a:lnTo>
                  <a:lnTo>
                    <a:pt x="18" y="131"/>
                  </a:lnTo>
                  <a:lnTo>
                    <a:pt x="18" y="135"/>
                  </a:lnTo>
                  <a:lnTo>
                    <a:pt x="18" y="138"/>
                  </a:lnTo>
                  <a:lnTo>
                    <a:pt x="18" y="142"/>
                  </a:lnTo>
                  <a:lnTo>
                    <a:pt x="18" y="144"/>
                  </a:lnTo>
                  <a:lnTo>
                    <a:pt x="18" y="149"/>
                  </a:lnTo>
                  <a:lnTo>
                    <a:pt x="18" y="151"/>
                  </a:lnTo>
                  <a:lnTo>
                    <a:pt x="18" y="153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4"/>
                  </a:lnTo>
                  <a:lnTo>
                    <a:pt x="20" y="166"/>
                  </a:lnTo>
                  <a:lnTo>
                    <a:pt x="20" y="169"/>
                  </a:lnTo>
                  <a:lnTo>
                    <a:pt x="20" y="173"/>
                  </a:lnTo>
                  <a:lnTo>
                    <a:pt x="22" y="175"/>
                  </a:lnTo>
                  <a:lnTo>
                    <a:pt x="22" y="177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4" y="186"/>
                  </a:lnTo>
                  <a:lnTo>
                    <a:pt x="27" y="191"/>
                  </a:lnTo>
                  <a:lnTo>
                    <a:pt x="27" y="193"/>
                  </a:lnTo>
                  <a:lnTo>
                    <a:pt x="29" y="195"/>
                  </a:lnTo>
                  <a:lnTo>
                    <a:pt x="29" y="197"/>
                  </a:lnTo>
                  <a:lnTo>
                    <a:pt x="31" y="202"/>
                  </a:lnTo>
                  <a:lnTo>
                    <a:pt x="31" y="204"/>
                  </a:lnTo>
                  <a:lnTo>
                    <a:pt x="33" y="206"/>
                  </a:lnTo>
                  <a:lnTo>
                    <a:pt x="35" y="208"/>
                  </a:lnTo>
                  <a:lnTo>
                    <a:pt x="38" y="211"/>
                  </a:lnTo>
                  <a:lnTo>
                    <a:pt x="38" y="213"/>
                  </a:lnTo>
                  <a:lnTo>
                    <a:pt x="40" y="217"/>
                  </a:lnTo>
                  <a:lnTo>
                    <a:pt x="42" y="220"/>
                  </a:lnTo>
                  <a:lnTo>
                    <a:pt x="44" y="222"/>
                  </a:lnTo>
                  <a:lnTo>
                    <a:pt x="46" y="224"/>
                  </a:lnTo>
                  <a:lnTo>
                    <a:pt x="49" y="226"/>
                  </a:lnTo>
                  <a:lnTo>
                    <a:pt x="51" y="228"/>
                  </a:lnTo>
                  <a:lnTo>
                    <a:pt x="53" y="231"/>
                  </a:lnTo>
                  <a:lnTo>
                    <a:pt x="55" y="233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2" y="239"/>
                  </a:lnTo>
                  <a:lnTo>
                    <a:pt x="64" y="242"/>
                  </a:lnTo>
                  <a:lnTo>
                    <a:pt x="66" y="244"/>
                  </a:lnTo>
                  <a:lnTo>
                    <a:pt x="69" y="246"/>
                  </a:lnTo>
                  <a:lnTo>
                    <a:pt x="71" y="248"/>
                  </a:lnTo>
                  <a:lnTo>
                    <a:pt x="73" y="248"/>
                  </a:lnTo>
                  <a:lnTo>
                    <a:pt x="75" y="251"/>
                  </a:lnTo>
                  <a:lnTo>
                    <a:pt x="80" y="253"/>
                  </a:lnTo>
                  <a:lnTo>
                    <a:pt x="82" y="255"/>
                  </a:lnTo>
                  <a:lnTo>
                    <a:pt x="84" y="255"/>
                  </a:lnTo>
                  <a:lnTo>
                    <a:pt x="86" y="257"/>
                  </a:lnTo>
                  <a:lnTo>
                    <a:pt x="89" y="259"/>
                  </a:lnTo>
                  <a:lnTo>
                    <a:pt x="93" y="259"/>
                  </a:lnTo>
                  <a:lnTo>
                    <a:pt x="95" y="262"/>
                  </a:lnTo>
                  <a:lnTo>
                    <a:pt x="97" y="262"/>
                  </a:lnTo>
                  <a:lnTo>
                    <a:pt x="100" y="264"/>
                  </a:lnTo>
                  <a:lnTo>
                    <a:pt x="104" y="264"/>
                  </a:lnTo>
                  <a:lnTo>
                    <a:pt x="106" y="264"/>
                  </a:lnTo>
                  <a:lnTo>
                    <a:pt x="109" y="266"/>
                  </a:lnTo>
                  <a:lnTo>
                    <a:pt x="113" y="266"/>
                  </a:lnTo>
                  <a:lnTo>
                    <a:pt x="115" y="266"/>
                  </a:lnTo>
                  <a:lnTo>
                    <a:pt x="117" y="268"/>
                  </a:lnTo>
                  <a:lnTo>
                    <a:pt x="122" y="268"/>
                  </a:lnTo>
                  <a:lnTo>
                    <a:pt x="124" y="268"/>
                  </a:lnTo>
                  <a:lnTo>
                    <a:pt x="128" y="268"/>
                  </a:lnTo>
                  <a:lnTo>
                    <a:pt x="131" y="270"/>
                  </a:lnTo>
                  <a:lnTo>
                    <a:pt x="133" y="270"/>
                  </a:lnTo>
                  <a:lnTo>
                    <a:pt x="137" y="270"/>
                  </a:lnTo>
                  <a:lnTo>
                    <a:pt x="140" y="270"/>
                  </a:lnTo>
                  <a:lnTo>
                    <a:pt x="144" y="270"/>
                  </a:lnTo>
                  <a:close/>
                  <a:moveTo>
                    <a:pt x="60" y="153"/>
                  </a:moveTo>
                  <a:lnTo>
                    <a:pt x="71" y="153"/>
                  </a:lnTo>
                  <a:lnTo>
                    <a:pt x="71" y="155"/>
                  </a:lnTo>
                  <a:lnTo>
                    <a:pt x="73" y="160"/>
                  </a:lnTo>
                  <a:lnTo>
                    <a:pt x="73" y="162"/>
                  </a:lnTo>
                  <a:lnTo>
                    <a:pt x="75" y="166"/>
                  </a:lnTo>
                  <a:lnTo>
                    <a:pt x="75" y="169"/>
                  </a:lnTo>
                  <a:lnTo>
                    <a:pt x="77" y="173"/>
                  </a:lnTo>
                  <a:lnTo>
                    <a:pt x="77" y="175"/>
                  </a:lnTo>
                  <a:lnTo>
                    <a:pt x="80" y="177"/>
                  </a:lnTo>
                  <a:lnTo>
                    <a:pt x="82" y="182"/>
                  </a:lnTo>
                  <a:lnTo>
                    <a:pt x="84" y="184"/>
                  </a:lnTo>
                  <a:lnTo>
                    <a:pt x="84" y="186"/>
                  </a:lnTo>
                  <a:lnTo>
                    <a:pt x="86" y="189"/>
                  </a:lnTo>
                  <a:lnTo>
                    <a:pt x="89" y="191"/>
                  </a:lnTo>
                  <a:lnTo>
                    <a:pt x="91" y="193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2" y="202"/>
                  </a:lnTo>
                  <a:lnTo>
                    <a:pt x="104" y="204"/>
                  </a:lnTo>
                  <a:lnTo>
                    <a:pt x="109" y="204"/>
                  </a:lnTo>
                  <a:lnTo>
                    <a:pt x="111" y="206"/>
                  </a:lnTo>
                  <a:lnTo>
                    <a:pt x="113" y="206"/>
                  </a:lnTo>
                  <a:lnTo>
                    <a:pt x="117" y="208"/>
                  </a:lnTo>
                  <a:lnTo>
                    <a:pt x="120" y="208"/>
                  </a:lnTo>
                  <a:lnTo>
                    <a:pt x="122" y="211"/>
                  </a:lnTo>
                  <a:lnTo>
                    <a:pt x="126" y="211"/>
                  </a:lnTo>
                  <a:lnTo>
                    <a:pt x="128" y="211"/>
                  </a:lnTo>
                  <a:lnTo>
                    <a:pt x="133" y="211"/>
                  </a:lnTo>
                  <a:lnTo>
                    <a:pt x="135" y="211"/>
                  </a:lnTo>
                  <a:lnTo>
                    <a:pt x="140" y="211"/>
                  </a:lnTo>
                  <a:lnTo>
                    <a:pt x="144" y="213"/>
                  </a:lnTo>
                  <a:lnTo>
                    <a:pt x="146" y="211"/>
                  </a:lnTo>
                  <a:lnTo>
                    <a:pt x="151" y="211"/>
                  </a:lnTo>
                  <a:lnTo>
                    <a:pt x="155" y="211"/>
                  </a:lnTo>
                  <a:lnTo>
                    <a:pt x="157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08"/>
                  </a:lnTo>
                  <a:lnTo>
                    <a:pt x="171" y="208"/>
                  </a:lnTo>
                  <a:lnTo>
                    <a:pt x="173" y="206"/>
                  </a:lnTo>
                  <a:lnTo>
                    <a:pt x="175" y="206"/>
                  </a:lnTo>
                  <a:lnTo>
                    <a:pt x="179" y="204"/>
                  </a:lnTo>
                  <a:lnTo>
                    <a:pt x="182" y="204"/>
                  </a:lnTo>
                  <a:lnTo>
                    <a:pt x="184" y="202"/>
                  </a:lnTo>
                  <a:lnTo>
                    <a:pt x="186" y="200"/>
                  </a:lnTo>
                  <a:lnTo>
                    <a:pt x="188" y="200"/>
                  </a:lnTo>
                  <a:lnTo>
                    <a:pt x="190" y="197"/>
                  </a:lnTo>
                  <a:lnTo>
                    <a:pt x="193" y="195"/>
                  </a:lnTo>
                  <a:lnTo>
                    <a:pt x="195" y="193"/>
                  </a:lnTo>
                  <a:lnTo>
                    <a:pt x="197" y="191"/>
                  </a:lnTo>
                  <a:lnTo>
                    <a:pt x="199" y="189"/>
                  </a:lnTo>
                  <a:lnTo>
                    <a:pt x="202" y="186"/>
                  </a:lnTo>
                  <a:lnTo>
                    <a:pt x="204" y="184"/>
                  </a:lnTo>
                  <a:lnTo>
                    <a:pt x="206" y="182"/>
                  </a:lnTo>
                  <a:lnTo>
                    <a:pt x="206" y="177"/>
                  </a:lnTo>
                  <a:lnTo>
                    <a:pt x="208" y="175"/>
                  </a:lnTo>
                  <a:lnTo>
                    <a:pt x="210" y="173"/>
                  </a:lnTo>
                  <a:lnTo>
                    <a:pt x="210" y="169"/>
                  </a:lnTo>
                  <a:lnTo>
                    <a:pt x="213" y="166"/>
                  </a:lnTo>
                  <a:lnTo>
                    <a:pt x="213" y="162"/>
                  </a:lnTo>
                  <a:lnTo>
                    <a:pt x="215" y="160"/>
                  </a:lnTo>
                  <a:lnTo>
                    <a:pt x="215" y="155"/>
                  </a:lnTo>
                  <a:lnTo>
                    <a:pt x="217" y="153"/>
                  </a:lnTo>
                  <a:lnTo>
                    <a:pt x="228" y="153"/>
                  </a:lnTo>
                  <a:lnTo>
                    <a:pt x="228" y="155"/>
                  </a:lnTo>
                  <a:lnTo>
                    <a:pt x="228" y="158"/>
                  </a:lnTo>
                  <a:lnTo>
                    <a:pt x="226" y="160"/>
                  </a:lnTo>
                  <a:lnTo>
                    <a:pt x="226" y="162"/>
                  </a:lnTo>
                  <a:lnTo>
                    <a:pt x="226" y="164"/>
                  </a:lnTo>
                  <a:lnTo>
                    <a:pt x="226" y="166"/>
                  </a:lnTo>
                  <a:lnTo>
                    <a:pt x="226" y="169"/>
                  </a:lnTo>
                  <a:lnTo>
                    <a:pt x="224" y="171"/>
                  </a:lnTo>
                  <a:lnTo>
                    <a:pt x="224" y="173"/>
                  </a:lnTo>
                  <a:lnTo>
                    <a:pt x="224" y="175"/>
                  </a:lnTo>
                  <a:lnTo>
                    <a:pt x="224" y="177"/>
                  </a:lnTo>
                  <a:lnTo>
                    <a:pt x="221" y="180"/>
                  </a:lnTo>
                  <a:lnTo>
                    <a:pt x="221" y="182"/>
                  </a:lnTo>
                  <a:lnTo>
                    <a:pt x="219" y="184"/>
                  </a:lnTo>
                  <a:lnTo>
                    <a:pt x="219" y="186"/>
                  </a:lnTo>
                  <a:lnTo>
                    <a:pt x="219" y="189"/>
                  </a:lnTo>
                  <a:lnTo>
                    <a:pt x="217" y="191"/>
                  </a:lnTo>
                  <a:lnTo>
                    <a:pt x="217" y="193"/>
                  </a:lnTo>
                  <a:lnTo>
                    <a:pt x="215" y="193"/>
                  </a:lnTo>
                  <a:lnTo>
                    <a:pt x="215" y="195"/>
                  </a:lnTo>
                  <a:lnTo>
                    <a:pt x="213" y="197"/>
                  </a:lnTo>
                  <a:lnTo>
                    <a:pt x="213" y="200"/>
                  </a:lnTo>
                  <a:lnTo>
                    <a:pt x="210" y="202"/>
                  </a:lnTo>
                  <a:lnTo>
                    <a:pt x="208" y="204"/>
                  </a:lnTo>
                  <a:lnTo>
                    <a:pt x="208" y="206"/>
                  </a:lnTo>
                  <a:lnTo>
                    <a:pt x="206" y="206"/>
                  </a:lnTo>
                  <a:lnTo>
                    <a:pt x="206" y="208"/>
                  </a:lnTo>
                  <a:lnTo>
                    <a:pt x="204" y="211"/>
                  </a:lnTo>
                  <a:lnTo>
                    <a:pt x="202" y="211"/>
                  </a:lnTo>
                  <a:lnTo>
                    <a:pt x="202" y="213"/>
                  </a:lnTo>
                  <a:lnTo>
                    <a:pt x="199" y="215"/>
                  </a:lnTo>
                  <a:lnTo>
                    <a:pt x="197" y="217"/>
                  </a:lnTo>
                  <a:lnTo>
                    <a:pt x="195" y="217"/>
                  </a:lnTo>
                  <a:lnTo>
                    <a:pt x="195" y="220"/>
                  </a:lnTo>
                  <a:lnTo>
                    <a:pt x="193" y="220"/>
                  </a:lnTo>
                  <a:lnTo>
                    <a:pt x="190" y="222"/>
                  </a:lnTo>
                  <a:lnTo>
                    <a:pt x="188" y="222"/>
                  </a:lnTo>
                  <a:lnTo>
                    <a:pt x="188" y="224"/>
                  </a:lnTo>
                  <a:lnTo>
                    <a:pt x="186" y="224"/>
                  </a:lnTo>
                  <a:lnTo>
                    <a:pt x="184" y="226"/>
                  </a:lnTo>
                  <a:lnTo>
                    <a:pt x="182" y="226"/>
                  </a:lnTo>
                  <a:lnTo>
                    <a:pt x="179" y="228"/>
                  </a:lnTo>
                  <a:lnTo>
                    <a:pt x="177" y="228"/>
                  </a:lnTo>
                  <a:lnTo>
                    <a:pt x="175" y="228"/>
                  </a:lnTo>
                  <a:lnTo>
                    <a:pt x="173" y="231"/>
                  </a:lnTo>
                  <a:lnTo>
                    <a:pt x="171" y="231"/>
                  </a:lnTo>
                  <a:lnTo>
                    <a:pt x="168" y="231"/>
                  </a:lnTo>
                  <a:lnTo>
                    <a:pt x="166" y="233"/>
                  </a:lnTo>
                  <a:lnTo>
                    <a:pt x="164" y="233"/>
                  </a:lnTo>
                  <a:lnTo>
                    <a:pt x="162" y="233"/>
                  </a:lnTo>
                  <a:lnTo>
                    <a:pt x="159" y="233"/>
                  </a:lnTo>
                  <a:lnTo>
                    <a:pt x="157" y="233"/>
                  </a:lnTo>
                  <a:lnTo>
                    <a:pt x="155" y="233"/>
                  </a:lnTo>
                  <a:lnTo>
                    <a:pt x="155" y="235"/>
                  </a:lnTo>
                  <a:lnTo>
                    <a:pt x="153" y="235"/>
                  </a:lnTo>
                  <a:lnTo>
                    <a:pt x="151" y="235"/>
                  </a:lnTo>
                  <a:lnTo>
                    <a:pt x="148" y="235"/>
                  </a:lnTo>
                  <a:lnTo>
                    <a:pt x="146" y="235"/>
                  </a:lnTo>
                  <a:lnTo>
                    <a:pt x="144" y="235"/>
                  </a:lnTo>
                  <a:lnTo>
                    <a:pt x="142" y="235"/>
                  </a:lnTo>
                  <a:lnTo>
                    <a:pt x="140" y="235"/>
                  </a:lnTo>
                  <a:lnTo>
                    <a:pt x="137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31" y="233"/>
                  </a:lnTo>
                  <a:lnTo>
                    <a:pt x="128" y="233"/>
                  </a:lnTo>
                  <a:lnTo>
                    <a:pt x="126" y="233"/>
                  </a:lnTo>
                  <a:lnTo>
                    <a:pt x="124" y="233"/>
                  </a:lnTo>
                  <a:lnTo>
                    <a:pt x="122" y="233"/>
                  </a:lnTo>
                  <a:lnTo>
                    <a:pt x="120" y="233"/>
                  </a:lnTo>
                  <a:lnTo>
                    <a:pt x="120" y="231"/>
                  </a:lnTo>
                  <a:lnTo>
                    <a:pt x="117" y="231"/>
                  </a:lnTo>
                  <a:lnTo>
                    <a:pt x="115" y="231"/>
                  </a:lnTo>
                  <a:lnTo>
                    <a:pt x="113" y="231"/>
                  </a:lnTo>
                  <a:lnTo>
                    <a:pt x="111" y="228"/>
                  </a:lnTo>
                  <a:lnTo>
                    <a:pt x="109" y="228"/>
                  </a:lnTo>
                  <a:lnTo>
                    <a:pt x="106" y="226"/>
                  </a:lnTo>
                  <a:lnTo>
                    <a:pt x="104" y="226"/>
                  </a:lnTo>
                  <a:lnTo>
                    <a:pt x="102" y="226"/>
                  </a:lnTo>
                  <a:lnTo>
                    <a:pt x="102" y="224"/>
                  </a:lnTo>
                  <a:lnTo>
                    <a:pt x="100" y="224"/>
                  </a:lnTo>
                  <a:lnTo>
                    <a:pt x="97" y="222"/>
                  </a:lnTo>
                  <a:lnTo>
                    <a:pt x="95" y="222"/>
                  </a:lnTo>
                  <a:lnTo>
                    <a:pt x="95" y="220"/>
                  </a:lnTo>
                  <a:lnTo>
                    <a:pt x="93" y="220"/>
                  </a:lnTo>
                  <a:lnTo>
                    <a:pt x="91" y="217"/>
                  </a:lnTo>
                  <a:lnTo>
                    <a:pt x="89" y="215"/>
                  </a:lnTo>
                  <a:lnTo>
                    <a:pt x="86" y="215"/>
                  </a:lnTo>
                  <a:lnTo>
                    <a:pt x="86" y="213"/>
                  </a:lnTo>
                  <a:lnTo>
                    <a:pt x="84" y="211"/>
                  </a:lnTo>
                  <a:lnTo>
                    <a:pt x="82" y="211"/>
                  </a:lnTo>
                  <a:lnTo>
                    <a:pt x="82" y="208"/>
                  </a:lnTo>
                  <a:lnTo>
                    <a:pt x="80" y="206"/>
                  </a:lnTo>
                  <a:lnTo>
                    <a:pt x="77" y="204"/>
                  </a:lnTo>
                  <a:lnTo>
                    <a:pt x="77" y="202"/>
                  </a:lnTo>
                  <a:lnTo>
                    <a:pt x="75" y="202"/>
                  </a:lnTo>
                  <a:lnTo>
                    <a:pt x="75" y="200"/>
                  </a:lnTo>
                  <a:lnTo>
                    <a:pt x="73" y="197"/>
                  </a:lnTo>
                  <a:lnTo>
                    <a:pt x="73" y="195"/>
                  </a:lnTo>
                  <a:lnTo>
                    <a:pt x="71" y="193"/>
                  </a:lnTo>
                  <a:lnTo>
                    <a:pt x="69" y="191"/>
                  </a:lnTo>
                  <a:lnTo>
                    <a:pt x="69" y="189"/>
                  </a:lnTo>
                  <a:lnTo>
                    <a:pt x="69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4" y="180"/>
                  </a:lnTo>
                  <a:lnTo>
                    <a:pt x="64" y="177"/>
                  </a:lnTo>
                  <a:lnTo>
                    <a:pt x="64" y="175"/>
                  </a:lnTo>
                  <a:lnTo>
                    <a:pt x="62" y="173"/>
                  </a:lnTo>
                  <a:lnTo>
                    <a:pt x="62" y="171"/>
                  </a:lnTo>
                  <a:lnTo>
                    <a:pt x="62" y="169"/>
                  </a:lnTo>
                  <a:lnTo>
                    <a:pt x="62" y="166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58"/>
                  </a:lnTo>
                  <a:lnTo>
                    <a:pt x="60" y="155"/>
                  </a:lnTo>
                  <a:lnTo>
                    <a:pt x="60" y="153"/>
                  </a:lnTo>
                  <a:close/>
                  <a:moveTo>
                    <a:pt x="97" y="122"/>
                  </a:moveTo>
                  <a:lnTo>
                    <a:pt x="95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1" y="120"/>
                  </a:lnTo>
                  <a:lnTo>
                    <a:pt x="89" y="120"/>
                  </a:lnTo>
                  <a:lnTo>
                    <a:pt x="86" y="120"/>
                  </a:lnTo>
                  <a:lnTo>
                    <a:pt x="86" y="118"/>
                  </a:lnTo>
                  <a:lnTo>
                    <a:pt x="84" y="118"/>
                  </a:lnTo>
                  <a:lnTo>
                    <a:pt x="84" y="115"/>
                  </a:lnTo>
                  <a:lnTo>
                    <a:pt x="82" y="115"/>
                  </a:lnTo>
                  <a:lnTo>
                    <a:pt x="80" y="113"/>
                  </a:lnTo>
                  <a:lnTo>
                    <a:pt x="80" y="111"/>
                  </a:lnTo>
                  <a:lnTo>
                    <a:pt x="77" y="111"/>
                  </a:lnTo>
                  <a:lnTo>
                    <a:pt x="77" y="109"/>
                  </a:lnTo>
                  <a:lnTo>
                    <a:pt x="77" y="107"/>
                  </a:lnTo>
                  <a:lnTo>
                    <a:pt x="75" y="107"/>
                  </a:lnTo>
                  <a:lnTo>
                    <a:pt x="75" y="104"/>
                  </a:lnTo>
                  <a:lnTo>
                    <a:pt x="75" y="102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1"/>
                  </a:lnTo>
                  <a:lnTo>
                    <a:pt x="77" y="89"/>
                  </a:lnTo>
                  <a:lnTo>
                    <a:pt x="77" y="87"/>
                  </a:lnTo>
                  <a:lnTo>
                    <a:pt x="80" y="87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9" y="78"/>
                  </a:lnTo>
                  <a:lnTo>
                    <a:pt x="91" y="78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5" y="76"/>
                  </a:lnTo>
                  <a:lnTo>
                    <a:pt x="97" y="76"/>
                  </a:lnTo>
                  <a:lnTo>
                    <a:pt x="100" y="76"/>
                  </a:lnTo>
                  <a:lnTo>
                    <a:pt x="102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6" y="78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11" y="80"/>
                  </a:lnTo>
                  <a:lnTo>
                    <a:pt x="113" y="80"/>
                  </a:lnTo>
                  <a:lnTo>
                    <a:pt x="113" y="82"/>
                  </a:lnTo>
                  <a:lnTo>
                    <a:pt x="115" y="82"/>
                  </a:lnTo>
                  <a:lnTo>
                    <a:pt x="115" y="84"/>
                  </a:lnTo>
                  <a:lnTo>
                    <a:pt x="117" y="87"/>
                  </a:lnTo>
                  <a:lnTo>
                    <a:pt x="117" y="89"/>
                  </a:lnTo>
                  <a:lnTo>
                    <a:pt x="120" y="89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0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7"/>
                  </a:lnTo>
                  <a:lnTo>
                    <a:pt x="120" y="109"/>
                  </a:lnTo>
                  <a:lnTo>
                    <a:pt x="117" y="109"/>
                  </a:lnTo>
                  <a:lnTo>
                    <a:pt x="117" y="111"/>
                  </a:lnTo>
                  <a:lnTo>
                    <a:pt x="115" y="113"/>
                  </a:lnTo>
                  <a:lnTo>
                    <a:pt x="113" y="115"/>
                  </a:lnTo>
                  <a:lnTo>
                    <a:pt x="111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2" y="122"/>
                  </a:lnTo>
                  <a:lnTo>
                    <a:pt x="100" y="122"/>
                  </a:lnTo>
                  <a:lnTo>
                    <a:pt x="97" y="122"/>
                  </a:lnTo>
                  <a:close/>
                  <a:moveTo>
                    <a:pt x="188" y="122"/>
                  </a:moveTo>
                  <a:lnTo>
                    <a:pt x="186" y="122"/>
                  </a:lnTo>
                  <a:lnTo>
                    <a:pt x="184" y="122"/>
                  </a:lnTo>
                  <a:lnTo>
                    <a:pt x="184" y="120"/>
                  </a:lnTo>
                  <a:lnTo>
                    <a:pt x="182" y="120"/>
                  </a:lnTo>
                  <a:lnTo>
                    <a:pt x="179" y="120"/>
                  </a:lnTo>
                  <a:lnTo>
                    <a:pt x="177" y="118"/>
                  </a:lnTo>
                  <a:lnTo>
                    <a:pt x="175" y="118"/>
                  </a:lnTo>
                  <a:lnTo>
                    <a:pt x="175" y="115"/>
                  </a:lnTo>
                  <a:lnTo>
                    <a:pt x="173" y="115"/>
                  </a:lnTo>
                  <a:lnTo>
                    <a:pt x="173" y="113"/>
                  </a:lnTo>
                  <a:lnTo>
                    <a:pt x="171" y="113"/>
                  </a:lnTo>
                  <a:lnTo>
                    <a:pt x="171" y="111"/>
                  </a:lnTo>
                  <a:lnTo>
                    <a:pt x="168" y="111"/>
                  </a:lnTo>
                  <a:lnTo>
                    <a:pt x="168" y="109"/>
                  </a:lnTo>
                  <a:lnTo>
                    <a:pt x="168" y="107"/>
                  </a:lnTo>
                  <a:lnTo>
                    <a:pt x="166" y="104"/>
                  </a:lnTo>
                  <a:lnTo>
                    <a:pt x="166" y="102"/>
                  </a:lnTo>
                  <a:lnTo>
                    <a:pt x="166" y="100"/>
                  </a:lnTo>
                  <a:lnTo>
                    <a:pt x="166" y="98"/>
                  </a:lnTo>
                  <a:lnTo>
                    <a:pt x="166" y="96"/>
                  </a:lnTo>
                  <a:lnTo>
                    <a:pt x="166" y="93"/>
                  </a:lnTo>
                  <a:lnTo>
                    <a:pt x="166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8" y="87"/>
                  </a:lnTo>
                  <a:lnTo>
                    <a:pt x="171" y="87"/>
                  </a:lnTo>
                  <a:lnTo>
                    <a:pt x="171" y="84"/>
                  </a:lnTo>
                  <a:lnTo>
                    <a:pt x="173" y="84"/>
                  </a:lnTo>
                  <a:lnTo>
                    <a:pt x="173" y="82"/>
                  </a:lnTo>
                  <a:lnTo>
                    <a:pt x="175" y="82"/>
                  </a:lnTo>
                  <a:lnTo>
                    <a:pt x="175" y="80"/>
                  </a:lnTo>
                  <a:lnTo>
                    <a:pt x="177" y="80"/>
                  </a:lnTo>
                  <a:lnTo>
                    <a:pt x="177" y="78"/>
                  </a:lnTo>
                  <a:lnTo>
                    <a:pt x="179" y="78"/>
                  </a:lnTo>
                  <a:lnTo>
                    <a:pt x="182" y="78"/>
                  </a:lnTo>
                  <a:lnTo>
                    <a:pt x="184" y="76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6"/>
                  </a:lnTo>
                  <a:lnTo>
                    <a:pt x="193" y="76"/>
                  </a:lnTo>
                  <a:lnTo>
                    <a:pt x="195" y="76"/>
                  </a:lnTo>
                  <a:lnTo>
                    <a:pt x="195" y="78"/>
                  </a:lnTo>
                  <a:lnTo>
                    <a:pt x="197" y="78"/>
                  </a:lnTo>
                  <a:lnTo>
                    <a:pt x="199" y="78"/>
                  </a:lnTo>
                  <a:lnTo>
                    <a:pt x="202" y="80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2"/>
                  </a:lnTo>
                  <a:lnTo>
                    <a:pt x="206" y="84"/>
                  </a:lnTo>
                  <a:lnTo>
                    <a:pt x="208" y="84"/>
                  </a:lnTo>
                  <a:lnTo>
                    <a:pt x="208" y="87"/>
                  </a:lnTo>
                  <a:lnTo>
                    <a:pt x="208" y="89"/>
                  </a:lnTo>
                  <a:lnTo>
                    <a:pt x="210" y="89"/>
                  </a:lnTo>
                  <a:lnTo>
                    <a:pt x="210" y="91"/>
                  </a:lnTo>
                  <a:lnTo>
                    <a:pt x="210" y="93"/>
                  </a:lnTo>
                  <a:lnTo>
                    <a:pt x="213" y="96"/>
                  </a:lnTo>
                  <a:lnTo>
                    <a:pt x="213" y="98"/>
                  </a:lnTo>
                  <a:lnTo>
                    <a:pt x="213" y="100"/>
                  </a:lnTo>
                  <a:lnTo>
                    <a:pt x="213" y="102"/>
                  </a:lnTo>
                  <a:lnTo>
                    <a:pt x="210" y="102"/>
                  </a:lnTo>
                  <a:lnTo>
                    <a:pt x="210" y="104"/>
                  </a:lnTo>
                  <a:lnTo>
                    <a:pt x="210" y="107"/>
                  </a:lnTo>
                  <a:lnTo>
                    <a:pt x="210" y="109"/>
                  </a:lnTo>
                  <a:lnTo>
                    <a:pt x="208" y="109"/>
                  </a:lnTo>
                  <a:lnTo>
                    <a:pt x="208" y="111"/>
                  </a:lnTo>
                  <a:lnTo>
                    <a:pt x="208" y="113"/>
                  </a:lnTo>
                  <a:lnTo>
                    <a:pt x="206" y="113"/>
                  </a:lnTo>
                  <a:lnTo>
                    <a:pt x="206" y="115"/>
                  </a:lnTo>
                  <a:lnTo>
                    <a:pt x="204" y="115"/>
                  </a:lnTo>
                  <a:lnTo>
                    <a:pt x="204" y="118"/>
                  </a:lnTo>
                  <a:lnTo>
                    <a:pt x="202" y="118"/>
                  </a:lnTo>
                  <a:lnTo>
                    <a:pt x="199" y="118"/>
                  </a:lnTo>
                  <a:lnTo>
                    <a:pt x="199" y="120"/>
                  </a:lnTo>
                  <a:lnTo>
                    <a:pt x="197" y="120"/>
                  </a:lnTo>
                  <a:lnTo>
                    <a:pt x="195" y="120"/>
                  </a:lnTo>
                  <a:lnTo>
                    <a:pt x="193" y="122"/>
                  </a:lnTo>
                  <a:lnTo>
                    <a:pt x="190" y="122"/>
                  </a:lnTo>
                  <a:lnTo>
                    <a:pt x="188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02731055-D071-906C-5DAF-C8501C49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234" y="4903566"/>
              <a:ext cx="706006" cy="763018"/>
            </a:xfrm>
            <a:custGeom>
              <a:avLst/>
              <a:gdLst/>
              <a:ahLst/>
              <a:cxnLst>
                <a:cxn ang="0">
                  <a:pos x="128" y="288"/>
                </a:cxn>
                <a:cxn ang="0">
                  <a:pos x="111" y="286"/>
                </a:cxn>
                <a:cxn ang="0">
                  <a:pos x="95" y="279"/>
                </a:cxn>
                <a:cxn ang="0">
                  <a:pos x="80" y="273"/>
                </a:cxn>
                <a:cxn ang="0">
                  <a:pos x="64" y="264"/>
                </a:cxn>
                <a:cxn ang="0">
                  <a:pos x="49" y="253"/>
                </a:cxn>
                <a:cxn ang="0">
                  <a:pos x="35" y="242"/>
                </a:cxn>
                <a:cxn ang="0">
                  <a:pos x="24" y="226"/>
                </a:cxn>
                <a:cxn ang="0">
                  <a:pos x="15" y="213"/>
                </a:cxn>
                <a:cxn ang="0">
                  <a:pos x="9" y="197"/>
                </a:cxn>
                <a:cxn ang="0">
                  <a:pos x="4" y="180"/>
                </a:cxn>
                <a:cxn ang="0">
                  <a:pos x="0" y="162"/>
                </a:cxn>
                <a:cxn ang="0">
                  <a:pos x="0" y="144"/>
                </a:cxn>
                <a:cxn ang="0">
                  <a:pos x="0" y="127"/>
                </a:cxn>
                <a:cxn ang="0">
                  <a:pos x="4" y="109"/>
                </a:cxn>
                <a:cxn ang="0">
                  <a:pos x="9" y="93"/>
                </a:cxn>
                <a:cxn ang="0">
                  <a:pos x="15" y="76"/>
                </a:cxn>
                <a:cxn ang="0">
                  <a:pos x="24" y="62"/>
                </a:cxn>
                <a:cxn ang="0">
                  <a:pos x="35" y="49"/>
                </a:cxn>
                <a:cxn ang="0">
                  <a:pos x="49" y="36"/>
                </a:cxn>
                <a:cxn ang="0">
                  <a:pos x="64" y="25"/>
                </a:cxn>
                <a:cxn ang="0">
                  <a:pos x="80" y="16"/>
                </a:cxn>
                <a:cxn ang="0">
                  <a:pos x="95" y="9"/>
                </a:cxn>
                <a:cxn ang="0">
                  <a:pos x="111" y="5"/>
                </a:cxn>
                <a:cxn ang="0">
                  <a:pos x="128" y="0"/>
                </a:cxn>
                <a:cxn ang="0">
                  <a:pos x="146" y="0"/>
                </a:cxn>
                <a:cxn ang="0">
                  <a:pos x="166" y="3"/>
                </a:cxn>
                <a:cxn ang="0">
                  <a:pos x="182" y="5"/>
                </a:cxn>
                <a:cxn ang="0">
                  <a:pos x="199" y="11"/>
                </a:cxn>
                <a:cxn ang="0">
                  <a:pos x="215" y="18"/>
                </a:cxn>
                <a:cxn ang="0">
                  <a:pos x="228" y="29"/>
                </a:cxn>
                <a:cxn ang="0">
                  <a:pos x="241" y="40"/>
                </a:cxn>
                <a:cxn ang="0">
                  <a:pos x="255" y="53"/>
                </a:cxn>
                <a:cxn ang="0">
                  <a:pos x="266" y="67"/>
                </a:cxn>
                <a:cxn ang="0">
                  <a:pos x="275" y="82"/>
                </a:cxn>
                <a:cxn ang="0">
                  <a:pos x="281" y="98"/>
                </a:cxn>
                <a:cxn ang="0">
                  <a:pos x="283" y="115"/>
                </a:cxn>
                <a:cxn ang="0">
                  <a:pos x="288" y="133"/>
                </a:cxn>
                <a:cxn ang="0">
                  <a:pos x="288" y="151"/>
                </a:cxn>
                <a:cxn ang="0">
                  <a:pos x="286" y="169"/>
                </a:cxn>
                <a:cxn ang="0">
                  <a:pos x="281" y="186"/>
                </a:cxn>
                <a:cxn ang="0">
                  <a:pos x="275" y="202"/>
                </a:cxn>
                <a:cxn ang="0">
                  <a:pos x="268" y="217"/>
                </a:cxn>
                <a:cxn ang="0">
                  <a:pos x="257" y="233"/>
                </a:cxn>
                <a:cxn ang="0">
                  <a:pos x="246" y="246"/>
                </a:cxn>
                <a:cxn ang="0">
                  <a:pos x="233" y="259"/>
                </a:cxn>
                <a:cxn ang="0">
                  <a:pos x="217" y="268"/>
                </a:cxn>
                <a:cxn ang="0">
                  <a:pos x="202" y="277"/>
                </a:cxn>
                <a:cxn ang="0">
                  <a:pos x="186" y="282"/>
                </a:cxn>
                <a:cxn ang="0">
                  <a:pos x="168" y="286"/>
                </a:cxn>
                <a:cxn ang="0">
                  <a:pos x="151" y="288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lnTo>
                    <a:pt x="140" y="288"/>
                  </a:lnTo>
                  <a:lnTo>
                    <a:pt x="135" y="288"/>
                  </a:lnTo>
                  <a:lnTo>
                    <a:pt x="133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2" y="286"/>
                  </a:lnTo>
                  <a:lnTo>
                    <a:pt x="117" y="286"/>
                  </a:lnTo>
                  <a:lnTo>
                    <a:pt x="115" y="286"/>
                  </a:lnTo>
                  <a:lnTo>
                    <a:pt x="111" y="286"/>
                  </a:lnTo>
                  <a:lnTo>
                    <a:pt x="109" y="284"/>
                  </a:lnTo>
                  <a:lnTo>
                    <a:pt x="104" y="284"/>
                  </a:lnTo>
                  <a:lnTo>
                    <a:pt x="102" y="282"/>
                  </a:lnTo>
                  <a:lnTo>
                    <a:pt x="97" y="282"/>
                  </a:lnTo>
                  <a:lnTo>
                    <a:pt x="95" y="279"/>
                  </a:lnTo>
                  <a:lnTo>
                    <a:pt x="91" y="279"/>
                  </a:lnTo>
                  <a:lnTo>
                    <a:pt x="89" y="277"/>
                  </a:lnTo>
                  <a:lnTo>
                    <a:pt x="84" y="277"/>
                  </a:lnTo>
                  <a:lnTo>
                    <a:pt x="82" y="275"/>
                  </a:lnTo>
                  <a:lnTo>
                    <a:pt x="80" y="273"/>
                  </a:lnTo>
                  <a:lnTo>
                    <a:pt x="75" y="273"/>
                  </a:lnTo>
                  <a:lnTo>
                    <a:pt x="73" y="270"/>
                  </a:lnTo>
                  <a:lnTo>
                    <a:pt x="69" y="268"/>
                  </a:lnTo>
                  <a:lnTo>
                    <a:pt x="66" y="266"/>
                  </a:lnTo>
                  <a:lnTo>
                    <a:pt x="64" y="264"/>
                  </a:lnTo>
                  <a:lnTo>
                    <a:pt x="60" y="262"/>
                  </a:lnTo>
                  <a:lnTo>
                    <a:pt x="58" y="262"/>
                  </a:lnTo>
                  <a:lnTo>
                    <a:pt x="55" y="259"/>
                  </a:lnTo>
                  <a:lnTo>
                    <a:pt x="53" y="257"/>
                  </a:lnTo>
                  <a:lnTo>
                    <a:pt x="49" y="253"/>
                  </a:lnTo>
                  <a:lnTo>
                    <a:pt x="46" y="251"/>
                  </a:lnTo>
                  <a:lnTo>
                    <a:pt x="44" y="248"/>
                  </a:lnTo>
                  <a:lnTo>
                    <a:pt x="42" y="246"/>
                  </a:lnTo>
                  <a:lnTo>
                    <a:pt x="40" y="244"/>
                  </a:lnTo>
                  <a:lnTo>
                    <a:pt x="35" y="242"/>
                  </a:lnTo>
                  <a:lnTo>
                    <a:pt x="33" y="237"/>
                  </a:lnTo>
                  <a:lnTo>
                    <a:pt x="31" y="235"/>
                  </a:lnTo>
                  <a:lnTo>
                    <a:pt x="29" y="233"/>
                  </a:lnTo>
                  <a:lnTo>
                    <a:pt x="27" y="231"/>
                  </a:lnTo>
                  <a:lnTo>
                    <a:pt x="24" y="226"/>
                  </a:lnTo>
                  <a:lnTo>
                    <a:pt x="22" y="224"/>
                  </a:lnTo>
                  <a:lnTo>
                    <a:pt x="22" y="222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5" y="213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2"/>
                  </a:lnTo>
                  <a:lnTo>
                    <a:pt x="9" y="200"/>
                  </a:lnTo>
                  <a:lnTo>
                    <a:pt x="9" y="197"/>
                  </a:lnTo>
                  <a:lnTo>
                    <a:pt x="7" y="193"/>
                  </a:lnTo>
                  <a:lnTo>
                    <a:pt x="7" y="191"/>
                  </a:lnTo>
                  <a:lnTo>
                    <a:pt x="4" y="186"/>
                  </a:lnTo>
                  <a:lnTo>
                    <a:pt x="4" y="184"/>
                  </a:lnTo>
                  <a:lnTo>
                    <a:pt x="4" y="180"/>
                  </a:lnTo>
                  <a:lnTo>
                    <a:pt x="2" y="177"/>
                  </a:lnTo>
                  <a:lnTo>
                    <a:pt x="2" y="173"/>
                  </a:lnTo>
                  <a:lnTo>
                    <a:pt x="2" y="169"/>
                  </a:lnTo>
                  <a:lnTo>
                    <a:pt x="0" y="166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4" y="109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7" y="98"/>
                  </a:lnTo>
                  <a:lnTo>
                    <a:pt x="7" y="96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11" y="87"/>
                  </a:lnTo>
                  <a:lnTo>
                    <a:pt x="13" y="82"/>
                  </a:lnTo>
                  <a:lnTo>
                    <a:pt x="13" y="80"/>
                  </a:lnTo>
                  <a:lnTo>
                    <a:pt x="15" y="76"/>
                  </a:lnTo>
                  <a:lnTo>
                    <a:pt x="18" y="73"/>
                  </a:lnTo>
                  <a:lnTo>
                    <a:pt x="20" y="71"/>
                  </a:lnTo>
                  <a:lnTo>
                    <a:pt x="22" y="67"/>
                  </a:lnTo>
                  <a:lnTo>
                    <a:pt x="22" y="65"/>
                  </a:lnTo>
                  <a:lnTo>
                    <a:pt x="24" y="62"/>
                  </a:lnTo>
                  <a:lnTo>
                    <a:pt x="27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5" y="49"/>
                  </a:lnTo>
                  <a:lnTo>
                    <a:pt x="40" y="45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3" y="34"/>
                  </a:lnTo>
                  <a:lnTo>
                    <a:pt x="55" y="31"/>
                  </a:lnTo>
                  <a:lnTo>
                    <a:pt x="58" y="29"/>
                  </a:lnTo>
                  <a:lnTo>
                    <a:pt x="60" y="27"/>
                  </a:lnTo>
                  <a:lnTo>
                    <a:pt x="64" y="25"/>
                  </a:lnTo>
                  <a:lnTo>
                    <a:pt x="66" y="22"/>
                  </a:lnTo>
                  <a:lnTo>
                    <a:pt x="69" y="20"/>
                  </a:lnTo>
                  <a:lnTo>
                    <a:pt x="73" y="18"/>
                  </a:lnTo>
                  <a:lnTo>
                    <a:pt x="75" y="18"/>
                  </a:lnTo>
                  <a:lnTo>
                    <a:pt x="80" y="16"/>
                  </a:lnTo>
                  <a:lnTo>
                    <a:pt x="82" y="14"/>
                  </a:lnTo>
                  <a:lnTo>
                    <a:pt x="84" y="11"/>
                  </a:lnTo>
                  <a:lnTo>
                    <a:pt x="89" y="11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2" y="7"/>
                  </a:lnTo>
                  <a:lnTo>
                    <a:pt x="104" y="5"/>
                  </a:lnTo>
                  <a:lnTo>
                    <a:pt x="109" y="5"/>
                  </a:lnTo>
                  <a:lnTo>
                    <a:pt x="111" y="5"/>
                  </a:lnTo>
                  <a:lnTo>
                    <a:pt x="115" y="3"/>
                  </a:lnTo>
                  <a:lnTo>
                    <a:pt x="117" y="3"/>
                  </a:lnTo>
                  <a:lnTo>
                    <a:pt x="122" y="3"/>
                  </a:lnTo>
                  <a:lnTo>
                    <a:pt x="124" y="3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2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6" y="7"/>
                  </a:lnTo>
                  <a:lnTo>
                    <a:pt x="188" y="7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4" y="14"/>
                  </a:lnTo>
                  <a:lnTo>
                    <a:pt x="208" y="16"/>
                  </a:lnTo>
                  <a:lnTo>
                    <a:pt x="210" y="16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9" y="22"/>
                  </a:lnTo>
                  <a:lnTo>
                    <a:pt x="224" y="25"/>
                  </a:lnTo>
                  <a:lnTo>
                    <a:pt x="226" y="27"/>
                  </a:lnTo>
                  <a:lnTo>
                    <a:pt x="228" y="29"/>
                  </a:lnTo>
                  <a:lnTo>
                    <a:pt x="233" y="31"/>
                  </a:lnTo>
                  <a:lnTo>
                    <a:pt x="235" y="34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1" y="40"/>
                  </a:lnTo>
                  <a:lnTo>
                    <a:pt x="246" y="42"/>
                  </a:lnTo>
                  <a:lnTo>
                    <a:pt x="248" y="45"/>
                  </a:lnTo>
                  <a:lnTo>
                    <a:pt x="250" y="47"/>
                  </a:lnTo>
                  <a:lnTo>
                    <a:pt x="252" y="51"/>
                  </a:lnTo>
                  <a:lnTo>
                    <a:pt x="255" y="53"/>
                  </a:lnTo>
                  <a:lnTo>
                    <a:pt x="257" y="56"/>
                  </a:lnTo>
                  <a:lnTo>
                    <a:pt x="259" y="60"/>
                  </a:lnTo>
                  <a:lnTo>
                    <a:pt x="261" y="62"/>
                  </a:lnTo>
                  <a:lnTo>
                    <a:pt x="264" y="65"/>
                  </a:lnTo>
                  <a:lnTo>
                    <a:pt x="266" y="67"/>
                  </a:lnTo>
                  <a:lnTo>
                    <a:pt x="268" y="71"/>
                  </a:lnTo>
                  <a:lnTo>
                    <a:pt x="268" y="73"/>
                  </a:lnTo>
                  <a:lnTo>
                    <a:pt x="270" y="76"/>
                  </a:lnTo>
                  <a:lnTo>
                    <a:pt x="272" y="80"/>
                  </a:lnTo>
                  <a:lnTo>
                    <a:pt x="275" y="82"/>
                  </a:lnTo>
                  <a:lnTo>
                    <a:pt x="275" y="87"/>
                  </a:lnTo>
                  <a:lnTo>
                    <a:pt x="277" y="89"/>
                  </a:lnTo>
                  <a:lnTo>
                    <a:pt x="279" y="93"/>
                  </a:lnTo>
                  <a:lnTo>
                    <a:pt x="279" y="96"/>
                  </a:lnTo>
                  <a:lnTo>
                    <a:pt x="281" y="98"/>
                  </a:lnTo>
                  <a:lnTo>
                    <a:pt x="281" y="102"/>
                  </a:lnTo>
                  <a:lnTo>
                    <a:pt x="281" y="104"/>
                  </a:lnTo>
                  <a:lnTo>
                    <a:pt x="283" y="109"/>
                  </a:lnTo>
                  <a:lnTo>
                    <a:pt x="283" y="113"/>
                  </a:lnTo>
                  <a:lnTo>
                    <a:pt x="283" y="115"/>
                  </a:lnTo>
                  <a:lnTo>
                    <a:pt x="286" y="120"/>
                  </a:lnTo>
                  <a:lnTo>
                    <a:pt x="286" y="122"/>
                  </a:lnTo>
                  <a:lnTo>
                    <a:pt x="286" y="127"/>
                  </a:lnTo>
                  <a:lnTo>
                    <a:pt x="286" y="129"/>
                  </a:lnTo>
                  <a:lnTo>
                    <a:pt x="288" y="133"/>
                  </a:lnTo>
                  <a:lnTo>
                    <a:pt x="288" y="138"/>
                  </a:lnTo>
                  <a:lnTo>
                    <a:pt x="288" y="140"/>
                  </a:lnTo>
                  <a:lnTo>
                    <a:pt x="288" y="144"/>
                  </a:lnTo>
                  <a:lnTo>
                    <a:pt x="288" y="149"/>
                  </a:lnTo>
                  <a:lnTo>
                    <a:pt x="288" y="151"/>
                  </a:lnTo>
                  <a:lnTo>
                    <a:pt x="288" y="155"/>
                  </a:lnTo>
                  <a:lnTo>
                    <a:pt x="286" y="160"/>
                  </a:lnTo>
                  <a:lnTo>
                    <a:pt x="286" y="162"/>
                  </a:lnTo>
                  <a:lnTo>
                    <a:pt x="286" y="166"/>
                  </a:lnTo>
                  <a:lnTo>
                    <a:pt x="286" y="169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83" y="180"/>
                  </a:lnTo>
                  <a:lnTo>
                    <a:pt x="281" y="184"/>
                  </a:lnTo>
                  <a:lnTo>
                    <a:pt x="281" y="186"/>
                  </a:lnTo>
                  <a:lnTo>
                    <a:pt x="281" y="191"/>
                  </a:lnTo>
                  <a:lnTo>
                    <a:pt x="279" y="193"/>
                  </a:lnTo>
                  <a:lnTo>
                    <a:pt x="279" y="197"/>
                  </a:lnTo>
                  <a:lnTo>
                    <a:pt x="277" y="200"/>
                  </a:lnTo>
                  <a:lnTo>
                    <a:pt x="275" y="202"/>
                  </a:lnTo>
                  <a:lnTo>
                    <a:pt x="275" y="206"/>
                  </a:lnTo>
                  <a:lnTo>
                    <a:pt x="272" y="208"/>
                  </a:lnTo>
                  <a:lnTo>
                    <a:pt x="270" y="213"/>
                  </a:lnTo>
                  <a:lnTo>
                    <a:pt x="268" y="215"/>
                  </a:lnTo>
                  <a:lnTo>
                    <a:pt x="268" y="217"/>
                  </a:lnTo>
                  <a:lnTo>
                    <a:pt x="266" y="222"/>
                  </a:lnTo>
                  <a:lnTo>
                    <a:pt x="264" y="224"/>
                  </a:lnTo>
                  <a:lnTo>
                    <a:pt x="261" y="226"/>
                  </a:lnTo>
                  <a:lnTo>
                    <a:pt x="259" y="231"/>
                  </a:lnTo>
                  <a:lnTo>
                    <a:pt x="257" y="233"/>
                  </a:lnTo>
                  <a:lnTo>
                    <a:pt x="255" y="235"/>
                  </a:lnTo>
                  <a:lnTo>
                    <a:pt x="252" y="237"/>
                  </a:lnTo>
                  <a:lnTo>
                    <a:pt x="250" y="242"/>
                  </a:lnTo>
                  <a:lnTo>
                    <a:pt x="248" y="244"/>
                  </a:lnTo>
                  <a:lnTo>
                    <a:pt x="246" y="246"/>
                  </a:lnTo>
                  <a:lnTo>
                    <a:pt x="241" y="248"/>
                  </a:lnTo>
                  <a:lnTo>
                    <a:pt x="239" y="251"/>
                  </a:lnTo>
                  <a:lnTo>
                    <a:pt x="237" y="253"/>
                  </a:lnTo>
                  <a:lnTo>
                    <a:pt x="235" y="255"/>
                  </a:lnTo>
                  <a:lnTo>
                    <a:pt x="233" y="259"/>
                  </a:lnTo>
                  <a:lnTo>
                    <a:pt x="228" y="262"/>
                  </a:lnTo>
                  <a:lnTo>
                    <a:pt x="226" y="262"/>
                  </a:lnTo>
                  <a:lnTo>
                    <a:pt x="224" y="264"/>
                  </a:lnTo>
                  <a:lnTo>
                    <a:pt x="219" y="266"/>
                  </a:lnTo>
                  <a:lnTo>
                    <a:pt x="217" y="268"/>
                  </a:lnTo>
                  <a:lnTo>
                    <a:pt x="215" y="270"/>
                  </a:lnTo>
                  <a:lnTo>
                    <a:pt x="210" y="273"/>
                  </a:lnTo>
                  <a:lnTo>
                    <a:pt x="208" y="273"/>
                  </a:lnTo>
                  <a:lnTo>
                    <a:pt x="204" y="275"/>
                  </a:lnTo>
                  <a:lnTo>
                    <a:pt x="202" y="277"/>
                  </a:lnTo>
                  <a:lnTo>
                    <a:pt x="199" y="277"/>
                  </a:lnTo>
                  <a:lnTo>
                    <a:pt x="195" y="279"/>
                  </a:lnTo>
                  <a:lnTo>
                    <a:pt x="193" y="279"/>
                  </a:lnTo>
                  <a:lnTo>
                    <a:pt x="188" y="282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9" y="284"/>
                  </a:lnTo>
                  <a:lnTo>
                    <a:pt x="175" y="286"/>
                  </a:lnTo>
                  <a:lnTo>
                    <a:pt x="173" y="286"/>
                  </a:lnTo>
                  <a:lnTo>
                    <a:pt x="168" y="286"/>
                  </a:lnTo>
                  <a:lnTo>
                    <a:pt x="166" y="286"/>
                  </a:lnTo>
                  <a:lnTo>
                    <a:pt x="162" y="288"/>
                  </a:lnTo>
                  <a:lnTo>
                    <a:pt x="157" y="288"/>
                  </a:lnTo>
                  <a:lnTo>
                    <a:pt x="155" y="288"/>
                  </a:lnTo>
                  <a:lnTo>
                    <a:pt x="151" y="288"/>
                  </a:lnTo>
                  <a:lnTo>
                    <a:pt x="146" y="288"/>
                  </a:lnTo>
                  <a:lnTo>
                    <a:pt x="144" y="288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7355C276-BF21-7629-146A-B95FC709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59" y="4951254"/>
              <a:ext cx="612852" cy="667640"/>
            </a:xfrm>
            <a:custGeom>
              <a:avLst/>
              <a:gdLst/>
              <a:ahLst/>
              <a:cxnLst>
                <a:cxn ang="0">
                  <a:pos x="137" y="252"/>
                </a:cxn>
                <a:cxn ang="0">
                  <a:pos x="153" y="248"/>
                </a:cxn>
                <a:cxn ang="0">
                  <a:pos x="168" y="246"/>
                </a:cxn>
                <a:cxn ang="0">
                  <a:pos x="181" y="239"/>
                </a:cxn>
                <a:cxn ang="0">
                  <a:pos x="195" y="230"/>
                </a:cxn>
                <a:cxn ang="0">
                  <a:pos x="208" y="221"/>
                </a:cxn>
                <a:cxn ang="0">
                  <a:pos x="219" y="210"/>
                </a:cxn>
                <a:cxn ang="0">
                  <a:pos x="228" y="199"/>
                </a:cxn>
                <a:cxn ang="0">
                  <a:pos x="237" y="186"/>
                </a:cxn>
                <a:cxn ang="0">
                  <a:pos x="243" y="173"/>
                </a:cxn>
                <a:cxn ang="0">
                  <a:pos x="248" y="157"/>
                </a:cxn>
                <a:cxn ang="0">
                  <a:pos x="250" y="142"/>
                </a:cxn>
                <a:cxn ang="0">
                  <a:pos x="250" y="126"/>
                </a:cxn>
                <a:cxn ang="0">
                  <a:pos x="250" y="111"/>
                </a:cxn>
                <a:cxn ang="0">
                  <a:pos x="248" y="95"/>
                </a:cxn>
                <a:cxn ang="0">
                  <a:pos x="243" y="82"/>
                </a:cxn>
                <a:cxn ang="0">
                  <a:pos x="237" y="66"/>
                </a:cxn>
                <a:cxn ang="0">
                  <a:pos x="228" y="55"/>
                </a:cxn>
                <a:cxn ang="0">
                  <a:pos x="219" y="42"/>
                </a:cxn>
                <a:cxn ang="0">
                  <a:pos x="208" y="31"/>
                </a:cxn>
                <a:cxn ang="0">
                  <a:pos x="195" y="22"/>
                </a:cxn>
                <a:cxn ang="0">
                  <a:pos x="181" y="13"/>
                </a:cxn>
                <a:cxn ang="0">
                  <a:pos x="168" y="7"/>
                </a:cxn>
                <a:cxn ang="0">
                  <a:pos x="153" y="4"/>
                </a:cxn>
                <a:cxn ang="0">
                  <a:pos x="137" y="2"/>
                </a:cxn>
                <a:cxn ang="0">
                  <a:pos x="122" y="0"/>
                </a:cxn>
                <a:cxn ang="0">
                  <a:pos x="106" y="2"/>
                </a:cxn>
                <a:cxn ang="0">
                  <a:pos x="91" y="4"/>
                </a:cxn>
                <a:cxn ang="0">
                  <a:pos x="77" y="9"/>
                </a:cxn>
                <a:cxn ang="0">
                  <a:pos x="64" y="16"/>
                </a:cxn>
                <a:cxn ang="0">
                  <a:pos x="51" y="24"/>
                </a:cxn>
                <a:cxn ang="0">
                  <a:pos x="40" y="35"/>
                </a:cxn>
                <a:cxn ang="0">
                  <a:pos x="28" y="47"/>
                </a:cxn>
                <a:cxn ang="0">
                  <a:pos x="20" y="60"/>
                </a:cxn>
                <a:cxn ang="0">
                  <a:pos x="11" y="73"/>
                </a:cxn>
                <a:cxn ang="0">
                  <a:pos x="6" y="86"/>
                </a:cxn>
                <a:cxn ang="0">
                  <a:pos x="2" y="102"/>
                </a:cxn>
                <a:cxn ang="0">
                  <a:pos x="0" y="117"/>
                </a:cxn>
                <a:cxn ang="0">
                  <a:pos x="0" y="133"/>
                </a:cxn>
                <a:cxn ang="0">
                  <a:pos x="2" y="148"/>
                </a:cxn>
                <a:cxn ang="0">
                  <a:pos x="4" y="164"/>
                </a:cxn>
                <a:cxn ang="0">
                  <a:pos x="11" y="177"/>
                </a:cxn>
                <a:cxn ang="0">
                  <a:pos x="17" y="190"/>
                </a:cxn>
                <a:cxn ang="0">
                  <a:pos x="26" y="204"/>
                </a:cxn>
                <a:cxn ang="0">
                  <a:pos x="37" y="215"/>
                </a:cxn>
                <a:cxn ang="0">
                  <a:pos x="48" y="226"/>
                </a:cxn>
                <a:cxn ang="0">
                  <a:pos x="62" y="235"/>
                </a:cxn>
                <a:cxn ang="0">
                  <a:pos x="75" y="241"/>
                </a:cxn>
                <a:cxn ang="0">
                  <a:pos x="88" y="246"/>
                </a:cxn>
                <a:cxn ang="0">
                  <a:pos x="104" y="250"/>
                </a:cxn>
                <a:cxn ang="0">
                  <a:pos x="119" y="252"/>
                </a:cxn>
              </a:cxnLst>
              <a:rect l="0" t="0" r="r" b="b"/>
              <a:pathLst>
                <a:path w="250" h="252">
                  <a:moveTo>
                    <a:pt x="126" y="252"/>
                  </a:moveTo>
                  <a:lnTo>
                    <a:pt x="128" y="252"/>
                  </a:lnTo>
                  <a:lnTo>
                    <a:pt x="133" y="252"/>
                  </a:lnTo>
                  <a:lnTo>
                    <a:pt x="135" y="252"/>
                  </a:lnTo>
                  <a:lnTo>
                    <a:pt x="137" y="252"/>
                  </a:lnTo>
                  <a:lnTo>
                    <a:pt x="141" y="250"/>
                  </a:lnTo>
                  <a:lnTo>
                    <a:pt x="144" y="250"/>
                  </a:lnTo>
                  <a:lnTo>
                    <a:pt x="148" y="250"/>
                  </a:lnTo>
                  <a:lnTo>
                    <a:pt x="150" y="250"/>
                  </a:lnTo>
                  <a:lnTo>
                    <a:pt x="153" y="248"/>
                  </a:lnTo>
                  <a:lnTo>
                    <a:pt x="157" y="248"/>
                  </a:lnTo>
                  <a:lnTo>
                    <a:pt x="159" y="248"/>
                  </a:lnTo>
                  <a:lnTo>
                    <a:pt x="161" y="246"/>
                  </a:lnTo>
                  <a:lnTo>
                    <a:pt x="166" y="246"/>
                  </a:lnTo>
                  <a:lnTo>
                    <a:pt x="168" y="246"/>
                  </a:lnTo>
                  <a:lnTo>
                    <a:pt x="170" y="244"/>
                  </a:lnTo>
                  <a:lnTo>
                    <a:pt x="172" y="244"/>
                  </a:lnTo>
                  <a:lnTo>
                    <a:pt x="177" y="241"/>
                  </a:lnTo>
                  <a:lnTo>
                    <a:pt x="179" y="241"/>
                  </a:lnTo>
                  <a:lnTo>
                    <a:pt x="181" y="239"/>
                  </a:lnTo>
                  <a:lnTo>
                    <a:pt x="184" y="237"/>
                  </a:lnTo>
                  <a:lnTo>
                    <a:pt x="188" y="237"/>
                  </a:lnTo>
                  <a:lnTo>
                    <a:pt x="190" y="235"/>
                  </a:lnTo>
                  <a:lnTo>
                    <a:pt x="192" y="233"/>
                  </a:lnTo>
                  <a:lnTo>
                    <a:pt x="195" y="230"/>
                  </a:lnTo>
                  <a:lnTo>
                    <a:pt x="197" y="230"/>
                  </a:lnTo>
                  <a:lnTo>
                    <a:pt x="199" y="228"/>
                  </a:lnTo>
                  <a:lnTo>
                    <a:pt x="201" y="226"/>
                  </a:lnTo>
                  <a:lnTo>
                    <a:pt x="206" y="224"/>
                  </a:lnTo>
                  <a:lnTo>
                    <a:pt x="208" y="221"/>
                  </a:lnTo>
                  <a:lnTo>
                    <a:pt x="210" y="219"/>
                  </a:lnTo>
                  <a:lnTo>
                    <a:pt x="212" y="217"/>
                  </a:lnTo>
                  <a:lnTo>
                    <a:pt x="215" y="215"/>
                  </a:lnTo>
                  <a:lnTo>
                    <a:pt x="217" y="213"/>
                  </a:lnTo>
                  <a:lnTo>
                    <a:pt x="219" y="210"/>
                  </a:lnTo>
                  <a:lnTo>
                    <a:pt x="221" y="208"/>
                  </a:lnTo>
                  <a:lnTo>
                    <a:pt x="223" y="206"/>
                  </a:lnTo>
                  <a:lnTo>
                    <a:pt x="226" y="204"/>
                  </a:lnTo>
                  <a:lnTo>
                    <a:pt x="226" y="202"/>
                  </a:lnTo>
                  <a:lnTo>
                    <a:pt x="228" y="199"/>
                  </a:lnTo>
                  <a:lnTo>
                    <a:pt x="230" y="195"/>
                  </a:lnTo>
                  <a:lnTo>
                    <a:pt x="232" y="193"/>
                  </a:lnTo>
                  <a:lnTo>
                    <a:pt x="234" y="190"/>
                  </a:lnTo>
                  <a:lnTo>
                    <a:pt x="234" y="188"/>
                  </a:lnTo>
                  <a:lnTo>
                    <a:pt x="237" y="186"/>
                  </a:lnTo>
                  <a:lnTo>
                    <a:pt x="239" y="184"/>
                  </a:lnTo>
                  <a:lnTo>
                    <a:pt x="239" y="179"/>
                  </a:lnTo>
                  <a:lnTo>
                    <a:pt x="241" y="177"/>
                  </a:lnTo>
                  <a:lnTo>
                    <a:pt x="241" y="175"/>
                  </a:lnTo>
                  <a:lnTo>
                    <a:pt x="243" y="173"/>
                  </a:lnTo>
                  <a:lnTo>
                    <a:pt x="243" y="168"/>
                  </a:lnTo>
                  <a:lnTo>
                    <a:pt x="246" y="166"/>
                  </a:lnTo>
                  <a:lnTo>
                    <a:pt x="246" y="164"/>
                  </a:lnTo>
                  <a:lnTo>
                    <a:pt x="246" y="159"/>
                  </a:lnTo>
                  <a:lnTo>
                    <a:pt x="248" y="157"/>
                  </a:lnTo>
                  <a:lnTo>
                    <a:pt x="248" y="155"/>
                  </a:lnTo>
                  <a:lnTo>
                    <a:pt x="248" y="151"/>
                  </a:lnTo>
                  <a:lnTo>
                    <a:pt x="250" y="148"/>
                  </a:lnTo>
                  <a:lnTo>
                    <a:pt x="250" y="146"/>
                  </a:lnTo>
                  <a:lnTo>
                    <a:pt x="250" y="142"/>
                  </a:lnTo>
                  <a:lnTo>
                    <a:pt x="250" y="140"/>
                  </a:lnTo>
                  <a:lnTo>
                    <a:pt x="250" y="135"/>
                  </a:lnTo>
                  <a:lnTo>
                    <a:pt x="250" y="133"/>
                  </a:lnTo>
                  <a:lnTo>
                    <a:pt x="250" y="131"/>
                  </a:lnTo>
                  <a:lnTo>
                    <a:pt x="250" y="126"/>
                  </a:lnTo>
                  <a:lnTo>
                    <a:pt x="250" y="124"/>
                  </a:lnTo>
                  <a:lnTo>
                    <a:pt x="250" y="120"/>
                  </a:lnTo>
                  <a:lnTo>
                    <a:pt x="250" y="117"/>
                  </a:lnTo>
                  <a:lnTo>
                    <a:pt x="250" y="113"/>
                  </a:lnTo>
                  <a:lnTo>
                    <a:pt x="250" y="111"/>
                  </a:lnTo>
                  <a:lnTo>
                    <a:pt x="250" y="109"/>
                  </a:lnTo>
                  <a:lnTo>
                    <a:pt x="250" y="104"/>
                  </a:lnTo>
                  <a:lnTo>
                    <a:pt x="248" y="102"/>
                  </a:lnTo>
                  <a:lnTo>
                    <a:pt x="248" y="97"/>
                  </a:lnTo>
                  <a:lnTo>
                    <a:pt x="248" y="95"/>
                  </a:lnTo>
                  <a:lnTo>
                    <a:pt x="246" y="93"/>
                  </a:lnTo>
                  <a:lnTo>
                    <a:pt x="246" y="89"/>
                  </a:lnTo>
                  <a:lnTo>
                    <a:pt x="246" y="86"/>
                  </a:lnTo>
                  <a:lnTo>
                    <a:pt x="243" y="84"/>
                  </a:lnTo>
                  <a:lnTo>
                    <a:pt x="243" y="82"/>
                  </a:lnTo>
                  <a:lnTo>
                    <a:pt x="241" y="78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9" y="71"/>
                  </a:lnTo>
                  <a:lnTo>
                    <a:pt x="237" y="66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0"/>
                  </a:lnTo>
                  <a:lnTo>
                    <a:pt x="230" y="58"/>
                  </a:lnTo>
                  <a:lnTo>
                    <a:pt x="228" y="55"/>
                  </a:lnTo>
                  <a:lnTo>
                    <a:pt x="226" y="51"/>
                  </a:lnTo>
                  <a:lnTo>
                    <a:pt x="226" y="49"/>
                  </a:lnTo>
                  <a:lnTo>
                    <a:pt x="223" y="47"/>
                  </a:lnTo>
                  <a:lnTo>
                    <a:pt x="221" y="44"/>
                  </a:lnTo>
                  <a:lnTo>
                    <a:pt x="219" y="42"/>
                  </a:lnTo>
                  <a:lnTo>
                    <a:pt x="217" y="40"/>
                  </a:lnTo>
                  <a:lnTo>
                    <a:pt x="215" y="38"/>
                  </a:lnTo>
                  <a:lnTo>
                    <a:pt x="212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206" y="29"/>
                  </a:lnTo>
                  <a:lnTo>
                    <a:pt x="201" y="27"/>
                  </a:lnTo>
                  <a:lnTo>
                    <a:pt x="199" y="24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2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84" y="16"/>
                  </a:lnTo>
                  <a:lnTo>
                    <a:pt x="181" y="13"/>
                  </a:lnTo>
                  <a:lnTo>
                    <a:pt x="179" y="13"/>
                  </a:lnTo>
                  <a:lnTo>
                    <a:pt x="177" y="11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7"/>
                  </a:lnTo>
                  <a:lnTo>
                    <a:pt x="166" y="7"/>
                  </a:lnTo>
                  <a:lnTo>
                    <a:pt x="161" y="7"/>
                  </a:lnTo>
                  <a:lnTo>
                    <a:pt x="159" y="4"/>
                  </a:lnTo>
                  <a:lnTo>
                    <a:pt x="157" y="4"/>
                  </a:lnTo>
                  <a:lnTo>
                    <a:pt x="153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1" y="2"/>
                  </a:lnTo>
                  <a:lnTo>
                    <a:pt x="137" y="2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3" y="2"/>
                  </a:lnTo>
                  <a:lnTo>
                    <a:pt x="110" y="2"/>
                  </a:lnTo>
                  <a:lnTo>
                    <a:pt x="106" y="2"/>
                  </a:lnTo>
                  <a:lnTo>
                    <a:pt x="104" y="2"/>
                  </a:lnTo>
                  <a:lnTo>
                    <a:pt x="99" y="2"/>
                  </a:lnTo>
                  <a:lnTo>
                    <a:pt x="97" y="4"/>
                  </a:lnTo>
                  <a:lnTo>
                    <a:pt x="95" y="4"/>
                  </a:lnTo>
                  <a:lnTo>
                    <a:pt x="91" y="4"/>
                  </a:lnTo>
                  <a:lnTo>
                    <a:pt x="88" y="7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9" y="9"/>
                  </a:lnTo>
                  <a:lnTo>
                    <a:pt x="77" y="9"/>
                  </a:lnTo>
                  <a:lnTo>
                    <a:pt x="75" y="11"/>
                  </a:lnTo>
                  <a:lnTo>
                    <a:pt x="71" y="13"/>
                  </a:lnTo>
                  <a:lnTo>
                    <a:pt x="68" y="13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8"/>
                  </a:lnTo>
                  <a:lnTo>
                    <a:pt x="57" y="20"/>
                  </a:lnTo>
                  <a:lnTo>
                    <a:pt x="55" y="22"/>
                  </a:lnTo>
                  <a:lnTo>
                    <a:pt x="53" y="22"/>
                  </a:lnTo>
                  <a:lnTo>
                    <a:pt x="51" y="24"/>
                  </a:lnTo>
                  <a:lnTo>
                    <a:pt x="48" y="27"/>
                  </a:lnTo>
                  <a:lnTo>
                    <a:pt x="46" y="29"/>
                  </a:lnTo>
                  <a:lnTo>
                    <a:pt x="44" y="31"/>
                  </a:lnTo>
                  <a:lnTo>
                    <a:pt x="42" y="33"/>
                  </a:lnTo>
                  <a:lnTo>
                    <a:pt x="40" y="35"/>
                  </a:lnTo>
                  <a:lnTo>
                    <a:pt x="37" y="38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31" y="44"/>
                  </a:lnTo>
                  <a:lnTo>
                    <a:pt x="28" y="47"/>
                  </a:lnTo>
                  <a:lnTo>
                    <a:pt x="26" y="49"/>
                  </a:lnTo>
                  <a:lnTo>
                    <a:pt x="24" y="51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17" y="62"/>
                  </a:lnTo>
                  <a:lnTo>
                    <a:pt x="15" y="64"/>
                  </a:lnTo>
                  <a:lnTo>
                    <a:pt x="13" y="66"/>
                  </a:lnTo>
                  <a:lnTo>
                    <a:pt x="13" y="71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9" y="78"/>
                  </a:lnTo>
                  <a:lnTo>
                    <a:pt x="9" y="82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9"/>
                  </a:lnTo>
                  <a:lnTo>
                    <a:pt x="4" y="93"/>
                  </a:lnTo>
                  <a:lnTo>
                    <a:pt x="4" y="95"/>
                  </a:lnTo>
                  <a:lnTo>
                    <a:pt x="2" y="97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6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2" y="146"/>
                  </a:lnTo>
                  <a:lnTo>
                    <a:pt x="2" y="148"/>
                  </a:lnTo>
                  <a:lnTo>
                    <a:pt x="2" y="151"/>
                  </a:lnTo>
                  <a:lnTo>
                    <a:pt x="2" y="155"/>
                  </a:lnTo>
                  <a:lnTo>
                    <a:pt x="4" y="157"/>
                  </a:lnTo>
                  <a:lnTo>
                    <a:pt x="4" y="159"/>
                  </a:lnTo>
                  <a:lnTo>
                    <a:pt x="4" y="164"/>
                  </a:lnTo>
                  <a:lnTo>
                    <a:pt x="6" y="166"/>
                  </a:lnTo>
                  <a:lnTo>
                    <a:pt x="6" y="168"/>
                  </a:lnTo>
                  <a:lnTo>
                    <a:pt x="9" y="173"/>
                  </a:lnTo>
                  <a:lnTo>
                    <a:pt x="9" y="175"/>
                  </a:lnTo>
                  <a:lnTo>
                    <a:pt x="11" y="177"/>
                  </a:lnTo>
                  <a:lnTo>
                    <a:pt x="11" y="179"/>
                  </a:lnTo>
                  <a:lnTo>
                    <a:pt x="13" y="184"/>
                  </a:lnTo>
                  <a:lnTo>
                    <a:pt x="13" y="186"/>
                  </a:lnTo>
                  <a:lnTo>
                    <a:pt x="15" y="188"/>
                  </a:lnTo>
                  <a:lnTo>
                    <a:pt x="17" y="190"/>
                  </a:lnTo>
                  <a:lnTo>
                    <a:pt x="20" y="193"/>
                  </a:lnTo>
                  <a:lnTo>
                    <a:pt x="20" y="195"/>
                  </a:lnTo>
                  <a:lnTo>
                    <a:pt x="22" y="199"/>
                  </a:lnTo>
                  <a:lnTo>
                    <a:pt x="24" y="202"/>
                  </a:lnTo>
                  <a:lnTo>
                    <a:pt x="26" y="204"/>
                  </a:lnTo>
                  <a:lnTo>
                    <a:pt x="28" y="206"/>
                  </a:lnTo>
                  <a:lnTo>
                    <a:pt x="31" y="208"/>
                  </a:lnTo>
                  <a:lnTo>
                    <a:pt x="33" y="210"/>
                  </a:lnTo>
                  <a:lnTo>
                    <a:pt x="35" y="213"/>
                  </a:lnTo>
                  <a:lnTo>
                    <a:pt x="37" y="215"/>
                  </a:lnTo>
                  <a:lnTo>
                    <a:pt x="40" y="217"/>
                  </a:lnTo>
                  <a:lnTo>
                    <a:pt x="42" y="219"/>
                  </a:lnTo>
                  <a:lnTo>
                    <a:pt x="44" y="221"/>
                  </a:lnTo>
                  <a:lnTo>
                    <a:pt x="46" y="224"/>
                  </a:lnTo>
                  <a:lnTo>
                    <a:pt x="48" y="226"/>
                  </a:lnTo>
                  <a:lnTo>
                    <a:pt x="51" y="228"/>
                  </a:lnTo>
                  <a:lnTo>
                    <a:pt x="53" y="230"/>
                  </a:lnTo>
                  <a:lnTo>
                    <a:pt x="55" y="230"/>
                  </a:lnTo>
                  <a:lnTo>
                    <a:pt x="57" y="233"/>
                  </a:lnTo>
                  <a:lnTo>
                    <a:pt x="62" y="235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8" y="239"/>
                  </a:lnTo>
                  <a:lnTo>
                    <a:pt x="71" y="241"/>
                  </a:lnTo>
                  <a:lnTo>
                    <a:pt x="75" y="241"/>
                  </a:lnTo>
                  <a:lnTo>
                    <a:pt x="77" y="244"/>
                  </a:lnTo>
                  <a:lnTo>
                    <a:pt x="79" y="244"/>
                  </a:lnTo>
                  <a:lnTo>
                    <a:pt x="82" y="246"/>
                  </a:lnTo>
                  <a:lnTo>
                    <a:pt x="86" y="246"/>
                  </a:lnTo>
                  <a:lnTo>
                    <a:pt x="88" y="246"/>
                  </a:lnTo>
                  <a:lnTo>
                    <a:pt x="91" y="248"/>
                  </a:lnTo>
                  <a:lnTo>
                    <a:pt x="95" y="248"/>
                  </a:lnTo>
                  <a:lnTo>
                    <a:pt x="97" y="248"/>
                  </a:lnTo>
                  <a:lnTo>
                    <a:pt x="99" y="250"/>
                  </a:lnTo>
                  <a:lnTo>
                    <a:pt x="104" y="250"/>
                  </a:lnTo>
                  <a:lnTo>
                    <a:pt x="106" y="250"/>
                  </a:lnTo>
                  <a:lnTo>
                    <a:pt x="110" y="250"/>
                  </a:lnTo>
                  <a:lnTo>
                    <a:pt x="113" y="252"/>
                  </a:lnTo>
                  <a:lnTo>
                    <a:pt x="115" y="252"/>
                  </a:lnTo>
                  <a:lnTo>
                    <a:pt x="119" y="252"/>
                  </a:lnTo>
                  <a:lnTo>
                    <a:pt x="122" y="252"/>
                  </a:lnTo>
                  <a:lnTo>
                    <a:pt x="126" y="252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959AF7CD-3068-4F8D-18E6-79E1F8FE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318" y="5308920"/>
              <a:ext cx="411837" cy="21724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15" y="13"/>
                </a:cxn>
                <a:cxn ang="0">
                  <a:pos x="17" y="22"/>
                </a:cxn>
                <a:cxn ang="0">
                  <a:pos x="24" y="31"/>
                </a:cxn>
                <a:cxn ang="0">
                  <a:pos x="29" y="38"/>
                </a:cxn>
                <a:cxn ang="0">
                  <a:pos x="35" y="44"/>
                </a:cxn>
                <a:cxn ang="0">
                  <a:pos x="42" y="49"/>
                </a:cxn>
                <a:cxn ang="0">
                  <a:pos x="51" y="53"/>
                </a:cxn>
                <a:cxn ang="0">
                  <a:pos x="60" y="55"/>
                </a:cxn>
                <a:cxn ang="0">
                  <a:pos x="68" y="58"/>
                </a:cxn>
                <a:cxn ang="0">
                  <a:pos x="80" y="58"/>
                </a:cxn>
                <a:cxn ang="0">
                  <a:pos x="91" y="58"/>
                </a:cxn>
                <a:cxn ang="0">
                  <a:pos x="102" y="58"/>
                </a:cxn>
                <a:cxn ang="0">
                  <a:pos x="111" y="55"/>
                </a:cxn>
                <a:cxn ang="0">
                  <a:pos x="119" y="51"/>
                </a:cxn>
                <a:cxn ang="0">
                  <a:pos x="126" y="47"/>
                </a:cxn>
                <a:cxn ang="0">
                  <a:pos x="133" y="42"/>
                </a:cxn>
                <a:cxn ang="0">
                  <a:pos x="139" y="36"/>
                </a:cxn>
                <a:cxn ang="0">
                  <a:pos x="146" y="29"/>
                </a:cxn>
                <a:cxn ang="0">
                  <a:pos x="150" y="20"/>
                </a:cxn>
                <a:cxn ang="0">
                  <a:pos x="153" y="9"/>
                </a:cxn>
                <a:cxn ang="0">
                  <a:pos x="157" y="0"/>
                </a:cxn>
                <a:cxn ang="0">
                  <a:pos x="168" y="5"/>
                </a:cxn>
                <a:cxn ang="0">
                  <a:pos x="166" y="11"/>
                </a:cxn>
                <a:cxn ang="0">
                  <a:pos x="164" y="18"/>
                </a:cxn>
                <a:cxn ang="0">
                  <a:pos x="164" y="24"/>
                </a:cxn>
                <a:cxn ang="0">
                  <a:pos x="159" y="31"/>
                </a:cxn>
                <a:cxn ang="0">
                  <a:pos x="157" y="38"/>
                </a:cxn>
                <a:cxn ang="0">
                  <a:pos x="155" y="42"/>
                </a:cxn>
                <a:cxn ang="0">
                  <a:pos x="150" y="49"/>
                </a:cxn>
                <a:cxn ang="0">
                  <a:pos x="146" y="53"/>
                </a:cxn>
                <a:cxn ang="0">
                  <a:pos x="142" y="58"/>
                </a:cxn>
                <a:cxn ang="0">
                  <a:pos x="137" y="64"/>
                </a:cxn>
                <a:cxn ang="0">
                  <a:pos x="133" y="67"/>
                </a:cxn>
                <a:cxn ang="0">
                  <a:pos x="128" y="71"/>
                </a:cxn>
                <a:cxn ang="0">
                  <a:pos x="122" y="73"/>
                </a:cxn>
                <a:cxn ang="0">
                  <a:pos x="115" y="75"/>
                </a:cxn>
                <a:cxn ang="0">
                  <a:pos x="108" y="78"/>
                </a:cxn>
                <a:cxn ang="0">
                  <a:pos x="102" y="80"/>
                </a:cxn>
                <a:cxn ang="0">
                  <a:pos x="95" y="80"/>
                </a:cxn>
                <a:cxn ang="0">
                  <a:pos x="91" y="82"/>
                </a:cxn>
                <a:cxn ang="0">
                  <a:pos x="84" y="82"/>
                </a:cxn>
                <a:cxn ang="0">
                  <a:pos x="77" y="82"/>
                </a:cxn>
                <a:cxn ang="0">
                  <a:pos x="71" y="80"/>
                </a:cxn>
                <a:cxn ang="0">
                  <a:pos x="64" y="80"/>
                </a:cxn>
                <a:cxn ang="0">
                  <a:pos x="60" y="78"/>
                </a:cxn>
                <a:cxn ang="0">
                  <a:pos x="53" y="78"/>
                </a:cxn>
                <a:cxn ang="0">
                  <a:pos x="46" y="73"/>
                </a:cxn>
                <a:cxn ang="0">
                  <a:pos x="42" y="71"/>
                </a:cxn>
                <a:cxn ang="0">
                  <a:pos x="35" y="69"/>
                </a:cxn>
                <a:cxn ang="0">
                  <a:pos x="31" y="64"/>
                </a:cxn>
                <a:cxn ang="0">
                  <a:pos x="26" y="60"/>
                </a:cxn>
                <a:cxn ang="0">
                  <a:pos x="22" y="55"/>
                </a:cxn>
                <a:cxn ang="0">
                  <a:pos x="17" y="49"/>
                </a:cxn>
                <a:cxn ang="0">
                  <a:pos x="13" y="44"/>
                </a:cxn>
                <a:cxn ang="0">
                  <a:pos x="9" y="38"/>
                </a:cxn>
                <a:cxn ang="0">
                  <a:pos x="6" y="31"/>
                </a:cxn>
                <a:cxn ang="0">
                  <a:pos x="4" y="27"/>
                </a:cxn>
                <a:cxn ang="0">
                  <a:pos x="2" y="20"/>
                </a:cxn>
                <a:cxn ang="0">
                  <a:pos x="2" y="13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168" h="82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13"/>
                  </a:lnTo>
                  <a:lnTo>
                    <a:pt x="15" y="16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20" y="24"/>
                  </a:lnTo>
                  <a:lnTo>
                    <a:pt x="22" y="29"/>
                  </a:lnTo>
                  <a:lnTo>
                    <a:pt x="24" y="31"/>
                  </a:lnTo>
                  <a:lnTo>
                    <a:pt x="24" y="33"/>
                  </a:lnTo>
                  <a:lnTo>
                    <a:pt x="26" y="36"/>
                  </a:lnTo>
                  <a:lnTo>
                    <a:pt x="29" y="38"/>
                  </a:lnTo>
                  <a:lnTo>
                    <a:pt x="31" y="40"/>
                  </a:lnTo>
                  <a:lnTo>
                    <a:pt x="33" y="42"/>
                  </a:lnTo>
                  <a:lnTo>
                    <a:pt x="35" y="44"/>
                  </a:lnTo>
                  <a:lnTo>
                    <a:pt x="37" y="47"/>
                  </a:lnTo>
                  <a:lnTo>
                    <a:pt x="40" y="47"/>
                  </a:lnTo>
                  <a:lnTo>
                    <a:pt x="42" y="49"/>
                  </a:lnTo>
                  <a:lnTo>
                    <a:pt x="44" y="51"/>
                  </a:lnTo>
                  <a:lnTo>
                    <a:pt x="49" y="51"/>
                  </a:lnTo>
                  <a:lnTo>
                    <a:pt x="51" y="53"/>
                  </a:lnTo>
                  <a:lnTo>
                    <a:pt x="53" y="53"/>
                  </a:lnTo>
                  <a:lnTo>
                    <a:pt x="57" y="55"/>
                  </a:lnTo>
                  <a:lnTo>
                    <a:pt x="60" y="55"/>
                  </a:lnTo>
                  <a:lnTo>
                    <a:pt x="62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3" y="58"/>
                  </a:lnTo>
                  <a:lnTo>
                    <a:pt x="75" y="58"/>
                  </a:lnTo>
                  <a:lnTo>
                    <a:pt x="80" y="58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91" y="58"/>
                  </a:lnTo>
                  <a:lnTo>
                    <a:pt x="95" y="58"/>
                  </a:lnTo>
                  <a:lnTo>
                    <a:pt x="97" y="58"/>
                  </a:lnTo>
                  <a:lnTo>
                    <a:pt x="102" y="58"/>
                  </a:lnTo>
                  <a:lnTo>
                    <a:pt x="104" y="58"/>
                  </a:lnTo>
                  <a:lnTo>
                    <a:pt x="106" y="55"/>
                  </a:lnTo>
                  <a:lnTo>
                    <a:pt x="111" y="55"/>
                  </a:lnTo>
                  <a:lnTo>
                    <a:pt x="113" y="53"/>
                  </a:lnTo>
                  <a:lnTo>
                    <a:pt x="115" y="53"/>
                  </a:lnTo>
                  <a:lnTo>
                    <a:pt x="119" y="51"/>
                  </a:lnTo>
                  <a:lnTo>
                    <a:pt x="122" y="51"/>
                  </a:lnTo>
                  <a:lnTo>
                    <a:pt x="124" y="49"/>
                  </a:lnTo>
                  <a:lnTo>
                    <a:pt x="126" y="47"/>
                  </a:lnTo>
                  <a:lnTo>
                    <a:pt x="128" y="47"/>
                  </a:lnTo>
                  <a:lnTo>
                    <a:pt x="130" y="44"/>
                  </a:lnTo>
                  <a:lnTo>
                    <a:pt x="133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2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6" y="24"/>
                  </a:lnTo>
                  <a:lnTo>
                    <a:pt x="148" y="22"/>
                  </a:lnTo>
                  <a:lnTo>
                    <a:pt x="150" y="20"/>
                  </a:lnTo>
                  <a:lnTo>
                    <a:pt x="150" y="16"/>
                  </a:lnTo>
                  <a:lnTo>
                    <a:pt x="153" y="13"/>
                  </a:lnTo>
                  <a:lnTo>
                    <a:pt x="153" y="9"/>
                  </a:lnTo>
                  <a:lnTo>
                    <a:pt x="155" y="7"/>
                  </a:lnTo>
                  <a:lnTo>
                    <a:pt x="155" y="2"/>
                  </a:lnTo>
                  <a:lnTo>
                    <a:pt x="157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5"/>
                  </a:lnTo>
                  <a:lnTo>
                    <a:pt x="166" y="7"/>
                  </a:lnTo>
                  <a:lnTo>
                    <a:pt x="166" y="9"/>
                  </a:lnTo>
                  <a:lnTo>
                    <a:pt x="166" y="11"/>
                  </a:lnTo>
                  <a:lnTo>
                    <a:pt x="166" y="13"/>
                  </a:lnTo>
                  <a:lnTo>
                    <a:pt x="166" y="16"/>
                  </a:lnTo>
                  <a:lnTo>
                    <a:pt x="164" y="18"/>
                  </a:lnTo>
                  <a:lnTo>
                    <a:pt x="164" y="20"/>
                  </a:lnTo>
                  <a:lnTo>
                    <a:pt x="164" y="22"/>
                  </a:lnTo>
                  <a:lnTo>
                    <a:pt x="164" y="24"/>
                  </a:lnTo>
                  <a:lnTo>
                    <a:pt x="161" y="27"/>
                  </a:lnTo>
                  <a:lnTo>
                    <a:pt x="161" y="29"/>
                  </a:lnTo>
                  <a:lnTo>
                    <a:pt x="159" y="31"/>
                  </a:lnTo>
                  <a:lnTo>
                    <a:pt x="159" y="33"/>
                  </a:lnTo>
                  <a:lnTo>
                    <a:pt x="159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5" y="40"/>
                  </a:lnTo>
                  <a:lnTo>
                    <a:pt x="155" y="42"/>
                  </a:lnTo>
                  <a:lnTo>
                    <a:pt x="153" y="44"/>
                  </a:lnTo>
                  <a:lnTo>
                    <a:pt x="153" y="47"/>
                  </a:lnTo>
                  <a:lnTo>
                    <a:pt x="150" y="49"/>
                  </a:lnTo>
                  <a:lnTo>
                    <a:pt x="148" y="51"/>
                  </a:lnTo>
                  <a:lnTo>
                    <a:pt x="148" y="53"/>
                  </a:lnTo>
                  <a:lnTo>
                    <a:pt x="146" y="53"/>
                  </a:lnTo>
                  <a:lnTo>
                    <a:pt x="146" y="55"/>
                  </a:lnTo>
                  <a:lnTo>
                    <a:pt x="144" y="58"/>
                  </a:lnTo>
                  <a:lnTo>
                    <a:pt x="142" y="58"/>
                  </a:lnTo>
                  <a:lnTo>
                    <a:pt x="142" y="60"/>
                  </a:lnTo>
                  <a:lnTo>
                    <a:pt x="139" y="62"/>
                  </a:lnTo>
                  <a:lnTo>
                    <a:pt x="137" y="64"/>
                  </a:lnTo>
                  <a:lnTo>
                    <a:pt x="135" y="64"/>
                  </a:lnTo>
                  <a:lnTo>
                    <a:pt x="135" y="67"/>
                  </a:lnTo>
                  <a:lnTo>
                    <a:pt x="133" y="67"/>
                  </a:lnTo>
                  <a:lnTo>
                    <a:pt x="130" y="69"/>
                  </a:lnTo>
                  <a:lnTo>
                    <a:pt x="128" y="69"/>
                  </a:lnTo>
                  <a:lnTo>
                    <a:pt x="128" y="71"/>
                  </a:lnTo>
                  <a:lnTo>
                    <a:pt x="126" y="71"/>
                  </a:lnTo>
                  <a:lnTo>
                    <a:pt x="124" y="73"/>
                  </a:lnTo>
                  <a:lnTo>
                    <a:pt x="122" y="73"/>
                  </a:lnTo>
                  <a:lnTo>
                    <a:pt x="119" y="75"/>
                  </a:lnTo>
                  <a:lnTo>
                    <a:pt x="117" y="75"/>
                  </a:lnTo>
                  <a:lnTo>
                    <a:pt x="115" y="75"/>
                  </a:lnTo>
                  <a:lnTo>
                    <a:pt x="113" y="78"/>
                  </a:lnTo>
                  <a:lnTo>
                    <a:pt x="111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2" y="80"/>
                  </a:lnTo>
                  <a:lnTo>
                    <a:pt x="99" y="80"/>
                  </a:lnTo>
                  <a:lnTo>
                    <a:pt x="97" y="80"/>
                  </a:lnTo>
                  <a:lnTo>
                    <a:pt x="95" y="80"/>
                  </a:lnTo>
                  <a:lnTo>
                    <a:pt x="95" y="82"/>
                  </a:lnTo>
                  <a:lnTo>
                    <a:pt x="93" y="82"/>
                  </a:lnTo>
                  <a:lnTo>
                    <a:pt x="91" y="82"/>
                  </a:lnTo>
                  <a:lnTo>
                    <a:pt x="88" y="82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3" y="82"/>
                  </a:lnTo>
                  <a:lnTo>
                    <a:pt x="71" y="80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60" y="78"/>
                  </a:lnTo>
                  <a:lnTo>
                    <a:pt x="57" y="78"/>
                  </a:lnTo>
                  <a:lnTo>
                    <a:pt x="55" y="78"/>
                  </a:lnTo>
                  <a:lnTo>
                    <a:pt x="53" y="78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6" y="73"/>
                  </a:lnTo>
                  <a:lnTo>
                    <a:pt x="44" y="73"/>
                  </a:lnTo>
                  <a:lnTo>
                    <a:pt x="42" y="73"/>
                  </a:lnTo>
                  <a:lnTo>
                    <a:pt x="42" y="71"/>
                  </a:lnTo>
                  <a:lnTo>
                    <a:pt x="40" y="71"/>
                  </a:lnTo>
                  <a:lnTo>
                    <a:pt x="37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1" y="64"/>
                  </a:lnTo>
                  <a:lnTo>
                    <a:pt x="29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2" y="55"/>
                  </a:lnTo>
                  <a:lnTo>
                    <a:pt x="20" y="53"/>
                  </a:lnTo>
                  <a:lnTo>
                    <a:pt x="17" y="51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7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1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9" y="33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8FF6A18F-64F2-FB63-BF3B-1D87FF2E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089" y="5104918"/>
              <a:ext cx="110314" cy="121871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18" y="44"/>
                </a:cxn>
                <a:cxn ang="0">
                  <a:pos x="14" y="44"/>
                </a:cxn>
                <a:cxn ang="0">
                  <a:pos x="11" y="42"/>
                </a:cxn>
                <a:cxn ang="0">
                  <a:pos x="9" y="39"/>
                </a:cxn>
                <a:cxn ang="0">
                  <a:pos x="5" y="37"/>
                </a:cxn>
                <a:cxn ang="0">
                  <a:pos x="2" y="35"/>
                </a:cxn>
                <a:cxn ang="0">
                  <a:pos x="2" y="31"/>
                </a:cxn>
                <a:cxn ang="0">
                  <a:pos x="0" y="28"/>
                </a:cxn>
                <a:cxn ang="0">
                  <a:pos x="0" y="24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6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9" y="2"/>
                </a:cxn>
                <a:cxn ang="0">
                  <a:pos x="34" y="2"/>
                </a:cxn>
                <a:cxn ang="0">
                  <a:pos x="36" y="4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2" y="13"/>
                </a:cxn>
                <a:cxn ang="0">
                  <a:pos x="45" y="15"/>
                </a:cxn>
                <a:cxn ang="0">
                  <a:pos x="45" y="20"/>
                </a:cxn>
                <a:cxn ang="0">
                  <a:pos x="45" y="24"/>
                </a:cxn>
                <a:cxn ang="0">
                  <a:pos x="45" y="28"/>
                </a:cxn>
                <a:cxn ang="0">
                  <a:pos x="45" y="33"/>
                </a:cxn>
                <a:cxn ang="0">
                  <a:pos x="42" y="35"/>
                </a:cxn>
                <a:cxn ang="0">
                  <a:pos x="38" y="39"/>
                </a:cxn>
                <a:cxn ang="0">
                  <a:pos x="34" y="42"/>
                </a:cxn>
                <a:cxn ang="0">
                  <a:pos x="31" y="44"/>
                </a:cxn>
                <a:cxn ang="0">
                  <a:pos x="27" y="44"/>
                </a:cxn>
                <a:cxn ang="0">
                  <a:pos x="25" y="46"/>
                </a:cxn>
              </a:cxnLst>
              <a:rect l="0" t="0" r="r" b="b"/>
              <a:pathLst>
                <a:path w="45" h="46">
                  <a:moveTo>
                    <a:pt x="22" y="46"/>
                  </a:moveTo>
                  <a:lnTo>
                    <a:pt x="20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9" y="42"/>
                  </a:lnTo>
                  <a:lnTo>
                    <a:pt x="9" y="39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8"/>
                  </a:lnTo>
                  <a:lnTo>
                    <a:pt x="7" y="6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5" y="13"/>
                  </a:lnTo>
                  <a:lnTo>
                    <a:pt x="45" y="15"/>
                  </a:lnTo>
                  <a:lnTo>
                    <a:pt x="45" y="17"/>
                  </a:lnTo>
                  <a:lnTo>
                    <a:pt x="45" y="20"/>
                  </a:lnTo>
                  <a:lnTo>
                    <a:pt x="45" y="22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8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0" y="37"/>
                  </a:lnTo>
                  <a:lnTo>
                    <a:pt x="38" y="39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1" y="44"/>
                  </a:lnTo>
                  <a:lnTo>
                    <a:pt x="29" y="44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5" y="46"/>
                  </a:lnTo>
                  <a:lnTo>
                    <a:pt x="22" y="46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5CC1D361-1562-3D1E-5B01-68F466805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168" y="5104918"/>
              <a:ext cx="115215" cy="121871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18" y="44"/>
                </a:cxn>
                <a:cxn ang="0">
                  <a:pos x="13" y="44"/>
                </a:cxn>
                <a:cxn ang="0">
                  <a:pos x="9" y="42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2" y="35"/>
                </a:cxn>
                <a:cxn ang="0">
                  <a:pos x="2" y="31"/>
                </a:cxn>
                <a:cxn ang="0">
                  <a:pos x="0" y="26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5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7" y="6"/>
                </a:cxn>
                <a:cxn ang="0">
                  <a:pos x="9" y="4"/>
                </a:cxn>
                <a:cxn ang="0">
                  <a:pos x="11" y="2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6" y="4"/>
                </a:cxn>
                <a:cxn ang="0">
                  <a:pos x="38" y="6"/>
                </a:cxn>
                <a:cxn ang="0">
                  <a:pos x="40" y="8"/>
                </a:cxn>
                <a:cxn ang="0">
                  <a:pos x="42" y="11"/>
                </a:cxn>
                <a:cxn ang="0">
                  <a:pos x="44" y="13"/>
                </a:cxn>
                <a:cxn ang="0">
                  <a:pos x="44" y="17"/>
                </a:cxn>
                <a:cxn ang="0">
                  <a:pos x="47" y="22"/>
                </a:cxn>
                <a:cxn ang="0">
                  <a:pos x="47" y="26"/>
                </a:cxn>
                <a:cxn ang="0">
                  <a:pos x="44" y="28"/>
                </a:cxn>
                <a:cxn ang="0">
                  <a:pos x="44" y="33"/>
                </a:cxn>
                <a:cxn ang="0">
                  <a:pos x="42" y="35"/>
                </a:cxn>
                <a:cxn ang="0">
                  <a:pos x="40" y="37"/>
                </a:cxn>
                <a:cxn ang="0">
                  <a:pos x="38" y="39"/>
                </a:cxn>
                <a:cxn ang="0">
                  <a:pos x="36" y="42"/>
                </a:cxn>
                <a:cxn ang="0">
                  <a:pos x="33" y="44"/>
                </a:cxn>
                <a:cxn ang="0">
                  <a:pos x="29" y="44"/>
                </a:cxn>
                <a:cxn ang="0">
                  <a:pos x="27" y="46"/>
                </a:cxn>
                <a:cxn ang="0">
                  <a:pos x="22" y="46"/>
                </a:cxn>
              </a:cxnLst>
              <a:rect l="0" t="0" r="r" b="b"/>
              <a:pathLst>
                <a:path w="47" h="46">
                  <a:moveTo>
                    <a:pt x="22" y="46"/>
                  </a:moveTo>
                  <a:lnTo>
                    <a:pt x="20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3" y="44"/>
                  </a:lnTo>
                  <a:lnTo>
                    <a:pt x="11" y="42"/>
                  </a:lnTo>
                  <a:lnTo>
                    <a:pt x="9" y="42"/>
                  </a:lnTo>
                  <a:lnTo>
                    <a:pt x="9" y="39"/>
                  </a:lnTo>
                  <a:lnTo>
                    <a:pt x="7" y="39"/>
                  </a:lnTo>
                  <a:lnTo>
                    <a:pt x="7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1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4" y="15"/>
                  </a:lnTo>
                  <a:lnTo>
                    <a:pt x="44" y="17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4" y="31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4"/>
                  </a:lnTo>
                  <a:lnTo>
                    <a:pt x="31" y="44"/>
                  </a:lnTo>
                  <a:lnTo>
                    <a:pt x="29" y="44"/>
                  </a:lnTo>
                  <a:lnTo>
                    <a:pt x="27" y="44"/>
                  </a:lnTo>
                  <a:lnTo>
                    <a:pt x="27" y="46"/>
                  </a:lnTo>
                  <a:lnTo>
                    <a:pt x="24" y="46"/>
                  </a:lnTo>
                  <a:lnTo>
                    <a:pt x="22" y="46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6ED0C958-2ABF-CE43-D7A5-C2B999EDB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5161" y="4916813"/>
              <a:ext cx="715812" cy="773615"/>
            </a:xfrm>
            <a:custGeom>
              <a:avLst/>
              <a:gdLst/>
              <a:ahLst/>
              <a:cxnLst>
                <a:cxn ang="0">
                  <a:pos x="100" y="285"/>
                </a:cxn>
                <a:cxn ang="0">
                  <a:pos x="58" y="261"/>
                </a:cxn>
                <a:cxn ang="0">
                  <a:pos x="22" y="223"/>
                </a:cxn>
                <a:cxn ang="0">
                  <a:pos x="4" y="179"/>
                </a:cxn>
                <a:cxn ang="0">
                  <a:pos x="2" y="128"/>
                </a:cxn>
                <a:cxn ang="0">
                  <a:pos x="16" y="82"/>
                </a:cxn>
                <a:cxn ang="0">
                  <a:pos x="47" y="40"/>
                </a:cxn>
                <a:cxn ang="0">
                  <a:pos x="86" y="13"/>
                </a:cxn>
                <a:cxn ang="0">
                  <a:pos x="135" y="0"/>
                </a:cxn>
                <a:cxn ang="0">
                  <a:pos x="186" y="6"/>
                </a:cxn>
                <a:cxn ang="0">
                  <a:pos x="230" y="26"/>
                </a:cxn>
                <a:cxn ang="0">
                  <a:pos x="266" y="62"/>
                </a:cxn>
                <a:cxn ang="0">
                  <a:pos x="286" y="106"/>
                </a:cxn>
                <a:cxn ang="0">
                  <a:pos x="292" y="157"/>
                </a:cxn>
                <a:cxn ang="0">
                  <a:pos x="279" y="206"/>
                </a:cxn>
                <a:cxn ang="0">
                  <a:pos x="253" y="246"/>
                </a:cxn>
                <a:cxn ang="0">
                  <a:pos x="213" y="277"/>
                </a:cxn>
                <a:cxn ang="0">
                  <a:pos x="164" y="290"/>
                </a:cxn>
                <a:cxn ang="0">
                  <a:pos x="171" y="270"/>
                </a:cxn>
                <a:cxn ang="0">
                  <a:pos x="210" y="257"/>
                </a:cxn>
                <a:cxn ang="0">
                  <a:pos x="246" y="226"/>
                </a:cxn>
                <a:cxn ang="0">
                  <a:pos x="266" y="190"/>
                </a:cxn>
                <a:cxn ang="0">
                  <a:pos x="272" y="146"/>
                </a:cxn>
                <a:cxn ang="0">
                  <a:pos x="266" y="104"/>
                </a:cxn>
                <a:cxn ang="0">
                  <a:pos x="246" y="66"/>
                </a:cxn>
                <a:cxn ang="0">
                  <a:pos x="210" y="37"/>
                </a:cxn>
                <a:cxn ang="0">
                  <a:pos x="171" y="22"/>
                </a:cxn>
                <a:cxn ang="0">
                  <a:pos x="126" y="20"/>
                </a:cxn>
                <a:cxn ang="0">
                  <a:pos x="86" y="33"/>
                </a:cxn>
                <a:cxn ang="0">
                  <a:pos x="51" y="62"/>
                </a:cxn>
                <a:cxn ang="0">
                  <a:pos x="29" y="97"/>
                </a:cxn>
                <a:cxn ang="0">
                  <a:pos x="20" y="139"/>
                </a:cxn>
                <a:cxn ang="0">
                  <a:pos x="24" y="184"/>
                </a:cxn>
                <a:cxn ang="0">
                  <a:pos x="44" y="221"/>
                </a:cxn>
                <a:cxn ang="0">
                  <a:pos x="75" y="252"/>
                </a:cxn>
                <a:cxn ang="0">
                  <a:pos x="115" y="270"/>
                </a:cxn>
                <a:cxn ang="0">
                  <a:pos x="62" y="217"/>
                </a:cxn>
                <a:cxn ang="0">
                  <a:pos x="69" y="186"/>
                </a:cxn>
                <a:cxn ang="0">
                  <a:pos x="89" y="159"/>
                </a:cxn>
                <a:cxn ang="0">
                  <a:pos x="115" y="144"/>
                </a:cxn>
                <a:cxn ang="0">
                  <a:pos x="144" y="137"/>
                </a:cxn>
                <a:cxn ang="0">
                  <a:pos x="173" y="141"/>
                </a:cxn>
                <a:cxn ang="0">
                  <a:pos x="199" y="157"/>
                </a:cxn>
                <a:cxn ang="0">
                  <a:pos x="222" y="184"/>
                </a:cxn>
                <a:cxn ang="0">
                  <a:pos x="230" y="212"/>
                </a:cxn>
                <a:cxn ang="0">
                  <a:pos x="208" y="192"/>
                </a:cxn>
                <a:cxn ang="0">
                  <a:pos x="177" y="166"/>
                </a:cxn>
                <a:cxn ang="0">
                  <a:pos x="129" y="164"/>
                </a:cxn>
                <a:cxn ang="0">
                  <a:pos x="91" y="181"/>
                </a:cxn>
                <a:cxn ang="0">
                  <a:pos x="100" y="124"/>
                </a:cxn>
                <a:cxn ang="0">
                  <a:pos x="80" y="110"/>
                </a:cxn>
                <a:cxn ang="0">
                  <a:pos x="82" y="86"/>
                </a:cxn>
                <a:cxn ang="0">
                  <a:pos x="106" y="77"/>
                </a:cxn>
                <a:cxn ang="0">
                  <a:pos x="122" y="93"/>
                </a:cxn>
                <a:cxn ang="0">
                  <a:pos x="113" y="117"/>
                </a:cxn>
                <a:cxn ang="0">
                  <a:pos x="186" y="122"/>
                </a:cxn>
                <a:cxn ang="0">
                  <a:pos x="168" y="104"/>
                </a:cxn>
                <a:cxn ang="0">
                  <a:pos x="177" y="82"/>
                </a:cxn>
                <a:cxn ang="0">
                  <a:pos x="202" y="79"/>
                </a:cxn>
                <a:cxn ang="0">
                  <a:pos x="215" y="99"/>
                </a:cxn>
                <a:cxn ang="0">
                  <a:pos x="204" y="119"/>
                </a:cxn>
              </a:cxnLst>
              <a:rect l="0" t="0" r="r" b="b"/>
              <a:pathLst>
                <a:path w="292" h="292">
                  <a:moveTo>
                    <a:pt x="146" y="292"/>
                  </a:moveTo>
                  <a:lnTo>
                    <a:pt x="142" y="292"/>
                  </a:lnTo>
                  <a:lnTo>
                    <a:pt x="140" y="292"/>
                  </a:lnTo>
                  <a:lnTo>
                    <a:pt x="135" y="292"/>
                  </a:lnTo>
                  <a:lnTo>
                    <a:pt x="131" y="292"/>
                  </a:lnTo>
                  <a:lnTo>
                    <a:pt x="129" y="290"/>
                  </a:lnTo>
                  <a:lnTo>
                    <a:pt x="124" y="290"/>
                  </a:lnTo>
                  <a:lnTo>
                    <a:pt x="120" y="290"/>
                  </a:lnTo>
                  <a:lnTo>
                    <a:pt x="117" y="290"/>
                  </a:lnTo>
                  <a:lnTo>
                    <a:pt x="113" y="288"/>
                  </a:lnTo>
                  <a:lnTo>
                    <a:pt x="111" y="288"/>
                  </a:lnTo>
                  <a:lnTo>
                    <a:pt x="106" y="288"/>
                  </a:lnTo>
                  <a:lnTo>
                    <a:pt x="104" y="285"/>
                  </a:lnTo>
                  <a:lnTo>
                    <a:pt x="100" y="285"/>
                  </a:lnTo>
                  <a:lnTo>
                    <a:pt x="97" y="283"/>
                  </a:lnTo>
                  <a:lnTo>
                    <a:pt x="93" y="283"/>
                  </a:lnTo>
                  <a:lnTo>
                    <a:pt x="91" y="281"/>
                  </a:lnTo>
                  <a:lnTo>
                    <a:pt x="86" y="279"/>
                  </a:lnTo>
                  <a:lnTo>
                    <a:pt x="84" y="279"/>
                  </a:lnTo>
                  <a:lnTo>
                    <a:pt x="80" y="277"/>
                  </a:lnTo>
                  <a:lnTo>
                    <a:pt x="78" y="274"/>
                  </a:lnTo>
                  <a:lnTo>
                    <a:pt x="75" y="274"/>
                  </a:lnTo>
                  <a:lnTo>
                    <a:pt x="71" y="272"/>
                  </a:lnTo>
                  <a:lnTo>
                    <a:pt x="69" y="270"/>
                  </a:lnTo>
                  <a:lnTo>
                    <a:pt x="66" y="268"/>
                  </a:lnTo>
                  <a:lnTo>
                    <a:pt x="62" y="265"/>
                  </a:lnTo>
                  <a:lnTo>
                    <a:pt x="60" y="263"/>
                  </a:lnTo>
                  <a:lnTo>
                    <a:pt x="58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49" y="254"/>
                  </a:lnTo>
                  <a:lnTo>
                    <a:pt x="47" y="252"/>
                  </a:lnTo>
                  <a:lnTo>
                    <a:pt x="42" y="250"/>
                  </a:lnTo>
                  <a:lnTo>
                    <a:pt x="40" y="246"/>
                  </a:lnTo>
                  <a:lnTo>
                    <a:pt x="38" y="243"/>
                  </a:lnTo>
                  <a:lnTo>
                    <a:pt x="35" y="241"/>
                  </a:lnTo>
                  <a:lnTo>
                    <a:pt x="33" y="239"/>
                  </a:lnTo>
                  <a:lnTo>
                    <a:pt x="31" y="234"/>
                  </a:lnTo>
                  <a:lnTo>
                    <a:pt x="29" y="232"/>
                  </a:lnTo>
                  <a:lnTo>
                    <a:pt x="27" y="230"/>
                  </a:lnTo>
                  <a:lnTo>
                    <a:pt x="24" y="228"/>
                  </a:lnTo>
                  <a:lnTo>
                    <a:pt x="22" y="223"/>
                  </a:lnTo>
                  <a:lnTo>
                    <a:pt x="20" y="221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6" y="212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1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7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4" y="181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2" y="172"/>
                  </a:lnTo>
                  <a:lnTo>
                    <a:pt x="2" y="168"/>
                  </a:lnTo>
                  <a:lnTo>
                    <a:pt x="2" y="164"/>
                  </a:lnTo>
                  <a:lnTo>
                    <a:pt x="2" y="161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4"/>
                  </a:lnTo>
                  <a:lnTo>
                    <a:pt x="2" y="122"/>
                  </a:lnTo>
                  <a:lnTo>
                    <a:pt x="2" y="117"/>
                  </a:lnTo>
                  <a:lnTo>
                    <a:pt x="4" y="113"/>
                  </a:lnTo>
                  <a:lnTo>
                    <a:pt x="4" y="110"/>
                  </a:lnTo>
                  <a:lnTo>
                    <a:pt x="7" y="106"/>
                  </a:lnTo>
                  <a:lnTo>
                    <a:pt x="7" y="104"/>
                  </a:lnTo>
                  <a:lnTo>
                    <a:pt x="7" y="99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3" y="86"/>
                  </a:lnTo>
                  <a:lnTo>
                    <a:pt x="13" y="84"/>
                  </a:lnTo>
                  <a:lnTo>
                    <a:pt x="16" y="82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20" y="71"/>
                  </a:lnTo>
                  <a:lnTo>
                    <a:pt x="22" y="68"/>
                  </a:lnTo>
                  <a:lnTo>
                    <a:pt x="24" y="66"/>
                  </a:lnTo>
                  <a:lnTo>
                    <a:pt x="27" y="62"/>
                  </a:lnTo>
                  <a:lnTo>
                    <a:pt x="29" y="60"/>
                  </a:lnTo>
                  <a:lnTo>
                    <a:pt x="31" y="57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7" y="40"/>
                  </a:lnTo>
                  <a:lnTo>
                    <a:pt x="49" y="37"/>
                  </a:lnTo>
                  <a:lnTo>
                    <a:pt x="51" y="35"/>
                  </a:lnTo>
                  <a:lnTo>
                    <a:pt x="53" y="33"/>
                  </a:lnTo>
                  <a:lnTo>
                    <a:pt x="58" y="31"/>
                  </a:lnTo>
                  <a:lnTo>
                    <a:pt x="60" y="29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9" y="22"/>
                  </a:lnTo>
                  <a:lnTo>
                    <a:pt x="71" y="20"/>
                  </a:lnTo>
                  <a:lnTo>
                    <a:pt x="75" y="20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4" y="13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7" y="9"/>
                  </a:lnTo>
                  <a:lnTo>
                    <a:pt x="100" y="9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7" y="4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9" y="2"/>
                  </a:lnTo>
                  <a:lnTo>
                    <a:pt x="131" y="2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3" y="0"/>
                  </a:lnTo>
                  <a:lnTo>
                    <a:pt x="157" y="0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9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8" y="6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6" y="13"/>
                  </a:lnTo>
                  <a:lnTo>
                    <a:pt x="208" y="13"/>
                  </a:lnTo>
                  <a:lnTo>
                    <a:pt x="213" y="15"/>
                  </a:lnTo>
                  <a:lnTo>
                    <a:pt x="215" y="17"/>
                  </a:lnTo>
                  <a:lnTo>
                    <a:pt x="217" y="20"/>
                  </a:lnTo>
                  <a:lnTo>
                    <a:pt x="222" y="20"/>
                  </a:lnTo>
                  <a:lnTo>
                    <a:pt x="224" y="22"/>
                  </a:lnTo>
                  <a:lnTo>
                    <a:pt x="226" y="24"/>
                  </a:lnTo>
                  <a:lnTo>
                    <a:pt x="230" y="26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9" y="33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6" y="40"/>
                  </a:lnTo>
                  <a:lnTo>
                    <a:pt x="248" y="44"/>
                  </a:lnTo>
                  <a:lnTo>
                    <a:pt x="253" y="46"/>
                  </a:lnTo>
                  <a:lnTo>
                    <a:pt x="255" y="48"/>
                  </a:lnTo>
                  <a:lnTo>
                    <a:pt x="257" y="51"/>
                  </a:lnTo>
                  <a:lnTo>
                    <a:pt x="259" y="55"/>
                  </a:lnTo>
                  <a:lnTo>
                    <a:pt x="261" y="57"/>
                  </a:lnTo>
                  <a:lnTo>
                    <a:pt x="264" y="60"/>
                  </a:lnTo>
                  <a:lnTo>
                    <a:pt x="266" y="62"/>
                  </a:lnTo>
                  <a:lnTo>
                    <a:pt x="268" y="66"/>
                  </a:lnTo>
                  <a:lnTo>
                    <a:pt x="270" y="68"/>
                  </a:lnTo>
                  <a:lnTo>
                    <a:pt x="272" y="71"/>
                  </a:lnTo>
                  <a:lnTo>
                    <a:pt x="272" y="75"/>
                  </a:lnTo>
                  <a:lnTo>
                    <a:pt x="275" y="77"/>
                  </a:lnTo>
                  <a:lnTo>
                    <a:pt x="277" y="82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91"/>
                  </a:lnTo>
                  <a:lnTo>
                    <a:pt x="284" y="93"/>
                  </a:lnTo>
                  <a:lnTo>
                    <a:pt x="284" y="97"/>
                  </a:lnTo>
                  <a:lnTo>
                    <a:pt x="286" y="99"/>
                  </a:lnTo>
                  <a:lnTo>
                    <a:pt x="286" y="104"/>
                  </a:lnTo>
                  <a:lnTo>
                    <a:pt x="286" y="106"/>
                  </a:lnTo>
                  <a:lnTo>
                    <a:pt x="288" y="110"/>
                  </a:lnTo>
                  <a:lnTo>
                    <a:pt x="288" y="113"/>
                  </a:lnTo>
                  <a:lnTo>
                    <a:pt x="290" y="117"/>
                  </a:lnTo>
                  <a:lnTo>
                    <a:pt x="290" y="122"/>
                  </a:lnTo>
                  <a:lnTo>
                    <a:pt x="290" y="124"/>
                  </a:lnTo>
                  <a:lnTo>
                    <a:pt x="290" y="128"/>
                  </a:lnTo>
                  <a:lnTo>
                    <a:pt x="290" y="130"/>
                  </a:lnTo>
                  <a:lnTo>
                    <a:pt x="292" y="135"/>
                  </a:lnTo>
                  <a:lnTo>
                    <a:pt x="292" y="139"/>
                  </a:lnTo>
                  <a:lnTo>
                    <a:pt x="292" y="141"/>
                  </a:lnTo>
                  <a:lnTo>
                    <a:pt x="292" y="146"/>
                  </a:lnTo>
                  <a:lnTo>
                    <a:pt x="292" y="150"/>
                  </a:lnTo>
                  <a:lnTo>
                    <a:pt x="292" y="155"/>
                  </a:lnTo>
                  <a:lnTo>
                    <a:pt x="292" y="157"/>
                  </a:lnTo>
                  <a:lnTo>
                    <a:pt x="290" y="161"/>
                  </a:lnTo>
                  <a:lnTo>
                    <a:pt x="290" y="164"/>
                  </a:lnTo>
                  <a:lnTo>
                    <a:pt x="290" y="168"/>
                  </a:lnTo>
                  <a:lnTo>
                    <a:pt x="290" y="172"/>
                  </a:lnTo>
                  <a:lnTo>
                    <a:pt x="290" y="175"/>
                  </a:lnTo>
                  <a:lnTo>
                    <a:pt x="288" y="179"/>
                  </a:lnTo>
                  <a:lnTo>
                    <a:pt x="288" y="181"/>
                  </a:lnTo>
                  <a:lnTo>
                    <a:pt x="286" y="186"/>
                  </a:lnTo>
                  <a:lnTo>
                    <a:pt x="286" y="188"/>
                  </a:lnTo>
                  <a:lnTo>
                    <a:pt x="286" y="192"/>
                  </a:lnTo>
                  <a:lnTo>
                    <a:pt x="284" y="195"/>
                  </a:lnTo>
                  <a:lnTo>
                    <a:pt x="284" y="199"/>
                  </a:lnTo>
                  <a:lnTo>
                    <a:pt x="281" y="201"/>
                  </a:lnTo>
                  <a:lnTo>
                    <a:pt x="279" y="206"/>
                  </a:lnTo>
                  <a:lnTo>
                    <a:pt x="279" y="208"/>
                  </a:lnTo>
                  <a:lnTo>
                    <a:pt x="277" y="212"/>
                  </a:lnTo>
                  <a:lnTo>
                    <a:pt x="275" y="215"/>
                  </a:lnTo>
                  <a:lnTo>
                    <a:pt x="272" y="217"/>
                  </a:lnTo>
                  <a:lnTo>
                    <a:pt x="272" y="221"/>
                  </a:lnTo>
                  <a:lnTo>
                    <a:pt x="270" y="223"/>
                  </a:lnTo>
                  <a:lnTo>
                    <a:pt x="268" y="228"/>
                  </a:lnTo>
                  <a:lnTo>
                    <a:pt x="266" y="230"/>
                  </a:lnTo>
                  <a:lnTo>
                    <a:pt x="264" y="232"/>
                  </a:lnTo>
                  <a:lnTo>
                    <a:pt x="261" y="234"/>
                  </a:lnTo>
                  <a:lnTo>
                    <a:pt x="259" y="239"/>
                  </a:lnTo>
                  <a:lnTo>
                    <a:pt x="257" y="241"/>
                  </a:lnTo>
                  <a:lnTo>
                    <a:pt x="255" y="243"/>
                  </a:lnTo>
                  <a:lnTo>
                    <a:pt x="253" y="246"/>
                  </a:lnTo>
                  <a:lnTo>
                    <a:pt x="250" y="250"/>
                  </a:lnTo>
                  <a:lnTo>
                    <a:pt x="246" y="252"/>
                  </a:lnTo>
                  <a:lnTo>
                    <a:pt x="244" y="254"/>
                  </a:lnTo>
                  <a:lnTo>
                    <a:pt x="241" y="257"/>
                  </a:lnTo>
                  <a:lnTo>
                    <a:pt x="239" y="259"/>
                  </a:lnTo>
                  <a:lnTo>
                    <a:pt x="235" y="261"/>
                  </a:lnTo>
                  <a:lnTo>
                    <a:pt x="233" y="263"/>
                  </a:lnTo>
                  <a:lnTo>
                    <a:pt x="230" y="265"/>
                  </a:lnTo>
                  <a:lnTo>
                    <a:pt x="226" y="268"/>
                  </a:lnTo>
                  <a:lnTo>
                    <a:pt x="224" y="270"/>
                  </a:lnTo>
                  <a:lnTo>
                    <a:pt x="222" y="272"/>
                  </a:lnTo>
                  <a:lnTo>
                    <a:pt x="217" y="274"/>
                  </a:lnTo>
                  <a:lnTo>
                    <a:pt x="215" y="274"/>
                  </a:lnTo>
                  <a:lnTo>
                    <a:pt x="213" y="277"/>
                  </a:lnTo>
                  <a:lnTo>
                    <a:pt x="208" y="279"/>
                  </a:lnTo>
                  <a:lnTo>
                    <a:pt x="206" y="279"/>
                  </a:lnTo>
                  <a:lnTo>
                    <a:pt x="202" y="281"/>
                  </a:lnTo>
                  <a:lnTo>
                    <a:pt x="199" y="283"/>
                  </a:lnTo>
                  <a:lnTo>
                    <a:pt x="195" y="283"/>
                  </a:lnTo>
                  <a:lnTo>
                    <a:pt x="193" y="285"/>
                  </a:lnTo>
                  <a:lnTo>
                    <a:pt x="188" y="285"/>
                  </a:lnTo>
                  <a:lnTo>
                    <a:pt x="186" y="288"/>
                  </a:lnTo>
                  <a:lnTo>
                    <a:pt x="182" y="288"/>
                  </a:lnTo>
                  <a:lnTo>
                    <a:pt x="179" y="288"/>
                  </a:lnTo>
                  <a:lnTo>
                    <a:pt x="175" y="290"/>
                  </a:lnTo>
                  <a:lnTo>
                    <a:pt x="173" y="290"/>
                  </a:lnTo>
                  <a:lnTo>
                    <a:pt x="168" y="290"/>
                  </a:lnTo>
                  <a:lnTo>
                    <a:pt x="164" y="290"/>
                  </a:lnTo>
                  <a:lnTo>
                    <a:pt x="162" y="292"/>
                  </a:lnTo>
                  <a:lnTo>
                    <a:pt x="157" y="292"/>
                  </a:lnTo>
                  <a:lnTo>
                    <a:pt x="153" y="292"/>
                  </a:lnTo>
                  <a:lnTo>
                    <a:pt x="151" y="292"/>
                  </a:lnTo>
                  <a:lnTo>
                    <a:pt x="146" y="292"/>
                  </a:lnTo>
                  <a:close/>
                  <a:moveTo>
                    <a:pt x="146" y="274"/>
                  </a:moveTo>
                  <a:lnTo>
                    <a:pt x="148" y="272"/>
                  </a:lnTo>
                  <a:lnTo>
                    <a:pt x="153" y="272"/>
                  </a:lnTo>
                  <a:lnTo>
                    <a:pt x="155" y="272"/>
                  </a:lnTo>
                  <a:lnTo>
                    <a:pt x="160" y="272"/>
                  </a:lnTo>
                  <a:lnTo>
                    <a:pt x="162" y="272"/>
                  </a:lnTo>
                  <a:lnTo>
                    <a:pt x="166" y="272"/>
                  </a:lnTo>
                  <a:lnTo>
                    <a:pt x="168" y="272"/>
                  </a:lnTo>
                  <a:lnTo>
                    <a:pt x="171" y="270"/>
                  </a:lnTo>
                  <a:lnTo>
                    <a:pt x="175" y="270"/>
                  </a:lnTo>
                  <a:lnTo>
                    <a:pt x="177" y="270"/>
                  </a:lnTo>
                  <a:lnTo>
                    <a:pt x="182" y="270"/>
                  </a:lnTo>
                  <a:lnTo>
                    <a:pt x="184" y="268"/>
                  </a:lnTo>
                  <a:lnTo>
                    <a:pt x="186" y="268"/>
                  </a:lnTo>
                  <a:lnTo>
                    <a:pt x="188" y="265"/>
                  </a:lnTo>
                  <a:lnTo>
                    <a:pt x="193" y="265"/>
                  </a:lnTo>
                  <a:lnTo>
                    <a:pt x="195" y="263"/>
                  </a:lnTo>
                  <a:lnTo>
                    <a:pt x="197" y="263"/>
                  </a:lnTo>
                  <a:lnTo>
                    <a:pt x="202" y="261"/>
                  </a:lnTo>
                  <a:lnTo>
                    <a:pt x="204" y="261"/>
                  </a:lnTo>
                  <a:lnTo>
                    <a:pt x="206" y="259"/>
                  </a:lnTo>
                  <a:lnTo>
                    <a:pt x="208" y="257"/>
                  </a:lnTo>
                  <a:lnTo>
                    <a:pt x="210" y="257"/>
                  </a:lnTo>
                  <a:lnTo>
                    <a:pt x="215" y="254"/>
                  </a:lnTo>
                  <a:lnTo>
                    <a:pt x="217" y="252"/>
                  </a:lnTo>
                  <a:lnTo>
                    <a:pt x="219" y="250"/>
                  </a:lnTo>
                  <a:lnTo>
                    <a:pt x="222" y="248"/>
                  </a:lnTo>
                  <a:lnTo>
                    <a:pt x="224" y="248"/>
                  </a:lnTo>
                  <a:lnTo>
                    <a:pt x="226" y="246"/>
                  </a:lnTo>
                  <a:lnTo>
                    <a:pt x="228" y="243"/>
                  </a:lnTo>
                  <a:lnTo>
                    <a:pt x="230" y="241"/>
                  </a:lnTo>
                  <a:lnTo>
                    <a:pt x="235" y="239"/>
                  </a:lnTo>
                  <a:lnTo>
                    <a:pt x="237" y="237"/>
                  </a:lnTo>
                  <a:lnTo>
                    <a:pt x="239" y="234"/>
                  </a:lnTo>
                  <a:lnTo>
                    <a:pt x="241" y="232"/>
                  </a:lnTo>
                  <a:lnTo>
                    <a:pt x="244" y="230"/>
                  </a:lnTo>
                  <a:lnTo>
                    <a:pt x="246" y="226"/>
                  </a:lnTo>
                  <a:lnTo>
                    <a:pt x="246" y="223"/>
                  </a:lnTo>
                  <a:lnTo>
                    <a:pt x="248" y="221"/>
                  </a:lnTo>
                  <a:lnTo>
                    <a:pt x="250" y="219"/>
                  </a:lnTo>
                  <a:lnTo>
                    <a:pt x="253" y="217"/>
                  </a:lnTo>
                  <a:lnTo>
                    <a:pt x="255" y="215"/>
                  </a:lnTo>
                  <a:lnTo>
                    <a:pt x="255" y="212"/>
                  </a:lnTo>
                  <a:lnTo>
                    <a:pt x="257" y="208"/>
                  </a:lnTo>
                  <a:lnTo>
                    <a:pt x="259" y="206"/>
                  </a:lnTo>
                  <a:lnTo>
                    <a:pt x="259" y="203"/>
                  </a:lnTo>
                  <a:lnTo>
                    <a:pt x="261" y="201"/>
                  </a:lnTo>
                  <a:lnTo>
                    <a:pt x="264" y="197"/>
                  </a:lnTo>
                  <a:lnTo>
                    <a:pt x="264" y="195"/>
                  </a:lnTo>
                  <a:lnTo>
                    <a:pt x="266" y="192"/>
                  </a:lnTo>
                  <a:lnTo>
                    <a:pt x="266" y="190"/>
                  </a:lnTo>
                  <a:lnTo>
                    <a:pt x="268" y="186"/>
                  </a:lnTo>
                  <a:lnTo>
                    <a:pt x="268" y="184"/>
                  </a:lnTo>
                  <a:lnTo>
                    <a:pt x="268" y="181"/>
                  </a:lnTo>
                  <a:lnTo>
                    <a:pt x="270" y="177"/>
                  </a:lnTo>
                  <a:lnTo>
                    <a:pt x="270" y="175"/>
                  </a:lnTo>
                  <a:lnTo>
                    <a:pt x="270" y="172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72" y="161"/>
                  </a:lnTo>
                  <a:lnTo>
                    <a:pt x="272" y="159"/>
                  </a:lnTo>
                  <a:lnTo>
                    <a:pt x="272" y="157"/>
                  </a:lnTo>
                  <a:lnTo>
                    <a:pt x="272" y="153"/>
                  </a:lnTo>
                  <a:lnTo>
                    <a:pt x="272" y="150"/>
                  </a:lnTo>
                  <a:lnTo>
                    <a:pt x="272" y="146"/>
                  </a:lnTo>
                  <a:lnTo>
                    <a:pt x="272" y="144"/>
                  </a:lnTo>
                  <a:lnTo>
                    <a:pt x="272" y="139"/>
                  </a:lnTo>
                  <a:lnTo>
                    <a:pt x="272" y="137"/>
                  </a:lnTo>
                  <a:lnTo>
                    <a:pt x="272" y="133"/>
                  </a:lnTo>
                  <a:lnTo>
                    <a:pt x="272" y="130"/>
                  </a:lnTo>
                  <a:lnTo>
                    <a:pt x="272" y="126"/>
                  </a:lnTo>
                  <a:lnTo>
                    <a:pt x="272" y="124"/>
                  </a:lnTo>
                  <a:lnTo>
                    <a:pt x="270" y="122"/>
                  </a:lnTo>
                  <a:lnTo>
                    <a:pt x="270" y="117"/>
                  </a:lnTo>
                  <a:lnTo>
                    <a:pt x="270" y="115"/>
                  </a:lnTo>
                  <a:lnTo>
                    <a:pt x="268" y="113"/>
                  </a:lnTo>
                  <a:lnTo>
                    <a:pt x="268" y="108"/>
                  </a:lnTo>
                  <a:lnTo>
                    <a:pt x="268" y="106"/>
                  </a:lnTo>
                  <a:lnTo>
                    <a:pt x="266" y="104"/>
                  </a:lnTo>
                  <a:lnTo>
                    <a:pt x="266" y="99"/>
                  </a:lnTo>
                  <a:lnTo>
                    <a:pt x="264" y="97"/>
                  </a:lnTo>
                  <a:lnTo>
                    <a:pt x="264" y="95"/>
                  </a:lnTo>
                  <a:lnTo>
                    <a:pt x="261" y="93"/>
                  </a:lnTo>
                  <a:lnTo>
                    <a:pt x="259" y="88"/>
                  </a:lnTo>
                  <a:lnTo>
                    <a:pt x="259" y="86"/>
                  </a:lnTo>
                  <a:lnTo>
                    <a:pt x="257" y="84"/>
                  </a:lnTo>
                  <a:lnTo>
                    <a:pt x="255" y="82"/>
                  </a:lnTo>
                  <a:lnTo>
                    <a:pt x="255" y="79"/>
                  </a:lnTo>
                  <a:lnTo>
                    <a:pt x="253" y="75"/>
                  </a:lnTo>
                  <a:lnTo>
                    <a:pt x="250" y="73"/>
                  </a:lnTo>
                  <a:lnTo>
                    <a:pt x="248" y="71"/>
                  </a:lnTo>
                  <a:lnTo>
                    <a:pt x="246" y="68"/>
                  </a:lnTo>
                  <a:lnTo>
                    <a:pt x="246" y="66"/>
                  </a:lnTo>
                  <a:lnTo>
                    <a:pt x="244" y="64"/>
                  </a:lnTo>
                  <a:lnTo>
                    <a:pt x="241" y="62"/>
                  </a:lnTo>
                  <a:lnTo>
                    <a:pt x="239" y="60"/>
                  </a:lnTo>
                  <a:lnTo>
                    <a:pt x="237" y="55"/>
                  </a:lnTo>
                  <a:lnTo>
                    <a:pt x="235" y="53"/>
                  </a:lnTo>
                  <a:lnTo>
                    <a:pt x="230" y="51"/>
                  </a:lnTo>
                  <a:lnTo>
                    <a:pt x="228" y="48"/>
                  </a:lnTo>
                  <a:lnTo>
                    <a:pt x="226" y="48"/>
                  </a:lnTo>
                  <a:lnTo>
                    <a:pt x="224" y="46"/>
                  </a:lnTo>
                  <a:lnTo>
                    <a:pt x="222" y="44"/>
                  </a:lnTo>
                  <a:lnTo>
                    <a:pt x="219" y="42"/>
                  </a:lnTo>
                  <a:lnTo>
                    <a:pt x="217" y="40"/>
                  </a:lnTo>
                  <a:lnTo>
                    <a:pt x="215" y="37"/>
                  </a:lnTo>
                  <a:lnTo>
                    <a:pt x="210" y="37"/>
                  </a:lnTo>
                  <a:lnTo>
                    <a:pt x="208" y="35"/>
                  </a:lnTo>
                  <a:lnTo>
                    <a:pt x="206" y="33"/>
                  </a:lnTo>
                  <a:lnTo>
                    <a:pt x="204" y="33"/>
                  </a:lnTo>
                  <a:lnTo>
                    <a:pt x="202" y="31"/>
                  </a:lnTo>
                  <a:lnTo>
                    <a:pt x="197" y="29"/>
                  </a:lnTo>
                  <a:lnTo>
                    <a:pt x="195" y="29"/>
                  </a:lnTo>
                  <a:lnTo>
                    <a:pt x="193" y="26"/>
                  </a:lnTo>
                  <a:lnTo>
                    <a:pt x="188" y="26"/>
                  </a:lnTo>
                  <a:lnTo>
                    <a:pt x="186" y="24"/>
                  </a:lnTo>
                  <a:lnTo>
                    <a:pt x="184" y="24"/>
                  </a:lnTo>
                  <a:lnTo>
                    <a:pt x="182" y="24"/>
                  </a:lnTo>
                  <a:lnTo>
                    <a:pt x="177" y="22"/>
                  </a:lnTo>
                  <a:lnTo>
                    <a:pt x="175" y="22"/>
                  </a:lnTo>
                  <a:lnTo>
                    <a:pt x="171" y="22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2" y="20"/>
                  </a:lnTo>
                  <a:lnTo>
                    <a:pt x="160" y="20"/>
                  </a:lnTo>
                  <a:lnTo>
                    <a:pt x="155" y="20"/>
                  </a:lnTo>
                  <a:lnTo>
                    <a:pt x="153" y="20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0"/>
                  </a:lnTo>
                  <a:lnTo>
                    <a:pt x="140" y="20"/>
                  </a:lnTo>
                  <a:lnTo>
                    <a:pt x="137" y="20"/>
                  </a:lnTo>
                  <a:lnTo>
                    <a:pt x="133" y="20"/>
                  </a:lnTo>
                  <a:lnTo>
                    <a:pt x="131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2" y="22"/>
                  </a:lnTo>
                  <a:lnTo>
                    <a:pt x="117" y="22"/>
                  </a:lnTo>
                  <a:lnTo>
                    <a:pt x="115" y="22"/>
                  </a:lnTo>
                  <a:lnTo>
                    <a:pt x="111" y="24"/>
                  </a:lnTo>
                  <a:lnTo>
                    <a:pt x="109" y="24"/>
                  </a:lnTo>
                  <a:lnTo>
                    <a:pt x="106" y="24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29"/>
                  </a:lnTo>
                  <a:lnTo>
                    <a:pt x="95" y="29"/>
                  </a:lnTo>
                  <a:lnTo>
                    <a:pt x="91" y="31"/>
                  </a:lnTo>
                  <a:lnTo>
                    <a:pt x="89" y="33"/>
                  </a:lnTo>
                  <a:lnTo>
                    <a:pt x="86" y="33"/>
                  </a:lnTo>
                  <a:lnTo>
                    <a:pt x="84" y="35"/>
                  </a:lnTo>
                  <a:lnTo>
                    <a:pt x="82" y="37"/>
                  </a:lnTo>
                  <a:lnTo>
                    <a:pt x="78" y="37"/>
                  </a:lnTo>
                  <a:lnTo>
                    <a:pt x="75" y="40"/>
                  </a:lnTo>
                  <a:lnTo>
                    <a:pt x="73" y="42"/>
                  </a:lnTo>
                  <a:lnTo>
                    <a:pt x="71" y="44"/>
                  </a:lnTo>
                  <a:lnTo>
                    <a:pt x="69" y="46"/>
                  </a:lnTo>
                  <a:lnTo>
                    <a:pt x="66" y="48"/>
                  </a:lnTo>
                  <a:lnTo>
                    <a:pt x="64" y="48"/>
                  </a:lnTo>
                  <a:lnTo>
                    <a:pt x="62" y="51"/>
                  </a:lnTo>
                  <a:lnTo>
                    <a:pt x="58" y="53"/>
                  </a:lnTo>
                  <a:lnTo>
                    <a:pt x="55" y="55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4"/>
                  </a:lnTo>
                  <a:lnTo>
                    <a:pt x="47" y="66"/>
                  </a:lnTo>
                  <a:lnTo>
                    <a:pt x="47" y="68"/>
                  </a:lnTo>
                  <a:lnTo>
                    <a:pt x="44" y="71"/>
                  </a:lnTo>
                  <a:lnTo>
                    <a:pt x="42" y="73"/>
                  </a:lnTo>
                  <a:lnTo>
                    <a:pt x="40" y="75"/>
                  </a:lnTo>
                  <a:lnTo>
                    <a:pt x="38" y="77"/>
                  </a:lnTo>
                  <a:lnTo>
                    <a:pt x="38" y="82"/>
                  </a:lnTo>
                  <a:lnTo>
                    <a:pt x="35" y="84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3"/>
                  </a:lnTo>
                  <a:lnTo>
                    <a:pt x="29" y="95"/>
                  </a:lnTo>
                  <a:lnTo>
                    <a:pt x="29" y="97"/>
                  </a:lnTo>
                  <a:lnTo>
                    <a:pt x="27" y="99"/>
                  </a:lnTo>
                  <a:lnTo>
                    <a:pt x="27" y="104"/>
                  </a:lnTo>
                  <a:lnTo>
                    <a:pt x="24" y="106"/>
                  </a:lnTo>
                  <a:lnTo>
                    <a:pt x="24" y="108"/>
                  </a:lnTo>
                  <a:lnTo>
                    <a:pt x="24" y="113"/>
                  </a:lnTo>
                  <a:lnTo>
                    <a:pt x="22" y="115"/>
                  </a:lnTo>
                  <a:lnTo>
                    <a:pt x="22" y="117"/>
                  </a:lnTo>
                  <a:lnTo>
                    <a:pt x="22" y="122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30"/>
                  </a:lnTo>
                  <a:lnTo>
                    <a:pt x="20" y="133"/>
                  </a:lnTo>
                  <a:lnTo>
                    <a:pt x="20" y="137"/>
                  </a:lnTo>
                  <a:lnTo>
                    <a:pt x="20" y="139"/>
                  </a:lnTo>
                  <a:lnTo>
                    <a:pt x="20" y="144"/>
                  </a:lnTo>
                  <a:lnTo>
                    <a:pt x="20" y="146"/>
                  </a:lnTo>
                  <a:lnTo>
                    <a:pt x="20" y="150"/>
                  </a:lnTo>
                  <a:lnTo>
                    <a:pt x="20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61"/>
                  </a:lnTo>
                  <a:lnTo>
                    <a:pt x="20" y="166"/>
                  </a:lnTo>
                  <a:lnTo>
                    <a:pt x="20" y="168"/>
                  </a:lnTo>
                  <a:lnTo>
                    <a:pt x="22" y="172"/>
                  </a:lnTo>
                  <a:lnTo>
                    <a:pt x="22" y="175"/>
                  </a:lnTo>
                  <a:lnTo>
                    <a:pt x="22" y="177"/>
                  </a:lnTo>
                  <a:lnTo>
                    <a:pt x="24" y="181"/>
                  </a:lnTo>
                  <a:lnTo>
                    <a:pt x="24" y="184"/>
                  </a:lnTo>
                  <a:lnTo>
                    <a:pt x="24" y="186"/>
                  </a:lnTo>
                  <a:lnTo>
                    <a:pt x="27" y="190"/>
                  </a:lnTo>
                  <a:lnTo>
                    <a:pt x="27" y="192"/>
                  </a:lnTo>
                  <a:lnTo>
                    <a:pt x="29" y="195"/>
                  </a:lnTo>
                  <a:lnTo>
                    <a:pt x="29" y="197"/>
                  </a:lnTo>
                  <a:lnTo>
                    <a:pt x="31" y="201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5" y="208"/>
                  </a:lnTo>
                  <a:lnTo>
                    <a:pt x="38" y="212"/>
                  </a:lnTo>
                  <a:lnTo>
                    <a:pt x="38" y="215"/>
                  </a:lnTo>
                  <a:lnTo>
                    <a:pt x="40" y="217"/>
                  </a:lnTo>
                  <a:lnTo>
                    <a:pt x="42" y="219"/>
                  </a:lnTo>
                  <a:lnTo>
                    <a:pt x="44" y="221"/>
                  </a:lnTo>
                  <a:lnTo>
                    <a:pt x="47" y="223"/>
                  </a:lnTo>
                  <a:lnTo>
                    <a:pt x="47" y="226"/>
                  </a:lnTo>
                  <a:lnTo>
                    <a:pt x="49" y="230"/>
                  </a:lnTo>
                  <a:lnTo>
                    <a:pt x="51" y="232"/>
                  </a:lnTo>
                  <a:lnTo>
                    <a:pt x="53" y="234"/>
                  </a:lnTo>
                  <a:lnTo>
                    <a:pt x="55" y="237"/>
                  </a:lnTo>
                  <a:lnTo>
                    <a:pt x="58" y="239"/>
                  </a:lnTo>
                  <a:lnTo>
                    <a:pt x="62" y="241"/>
                  </a:lnTo>
                  <a:lnTo>
                    <a:pt x="64" y="243"/>
                  </a:lnTo>
                  <a:lnTo>
                    <a:pt x="66" y="246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3" y="250"/>
                  </a:lnTo>
                  <a:lnTo>
                    <a:pt x="75" y="252"/>
                  </a:lnTo>
                  <a:lnTo>
                    <a:pt x="78" y="254"/>
                  </a:lnTo>
                  <a:lnTo>
                    <a:pt x="82" y="257"/>
                  </a:lnTo>
                  <a:lnTo>
                    <a:pt x="84" y="257"/>
                  </a:lnTo>
                  <a:lnTo>
                    <a:pt x="86" y="259"/>
                  </a:lnTo>
                  <a:lnTo>
                    <a:pt x="89" y="261"/>
                  </a:lnTo>
                  <a:lnTo>
                    <a:pt x="91" y="261"/>
                  </a:lnTo>
                  <a:lnTo>
                    <a:pt x="95" y="263"/>
                  </a:lnTo>
                  <a:lnTo>
                    <a:pt x="97" y="263"/>
                  </a:lnTo>
                  <a:lnTo>
                    <a:pt x="100" y="265"/>
                  </a:lnTo>
                  <a:lnTo>
                    <a:pt x="104" y="265"/>
                  </a:lnTo>
                  <a:lnTo>
                    <a:pt x="106" y="268"/>
                  </a:lnTo>
                  <a:lnTo>
                    <a:pt x="109" y="268"/>
                  </a:lnTo>
                  <a:lnTo>
                    <a:pt x="111" y="270"/>
                  </a:lnTo>
                  <a:lnTo>
                    <a:pt x="115" y="270"/>
                  </a:lnTo>
                  <a:lnTo>
                    <a:pt x="117" y="270"/>
                  </a:lnTo>
                  <a:lnTo>
                    <a:pt x="122" y="270"/>
                  </a:lnTo>
                  <a:lnTo>
                    <a:pt x="124" y="272"/>
                  </a:lnTo>
                  <a:lnTo>
                    <a:pt x="126" y="272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37" y="272"/>
                  </a:lnTo>
                  <a:lnTo>
                    <a:pt x="140" y="272"/>
                  </a:lnTo>
                  <a:lnTo>
                    <a:pt x="144" y="272"/>
                  </a:lnTo>
                  <a:lnTo>
                    <a:pt x="146" y="274"/>
                  </a:lnTo>
                  <a:close/>
                  <a:moveTo>
                    <a:pt x="73" y="221"/>
                  </a:moveTo>
                  <a:lnTo>
                    <a:pt x="60" y="221"/>
                  </a:lnTo>
                  <a:lnTo>
                    <a:pt x="62" y="219"/>
                  </a:lnTo>
                  <a:lnTo>
                    <a:pt x="62" y="217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06"/>
                  </a:lnTo>
                  <a:lnTo>
                    <a:pt x="64" y="203"/>
                  </a:lnTo>
                  <a:lnTo>
                    <a:pt x="64" y="201"/>
                  </a:lnTo>
                  <a:lnTo>
                    <a:pt x="64" y="199"/>
                  </a:lnTo>
                  <a:lnTo>
                    <a:pt x="66" y="197"/>
                  </a:lnTo>
                  <a:lnTo>
                    <a:pt x="66" y="195"/>
                  </a:lnTo>
                  <a:lnTo>
                    <a:pt x="66" y="192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6"/>
                  </a:lnTo>
                  <a:lnTo>
                    <a:pt x="71" y="186"/>
                  </a:lnTo>
                  <a:lnTo>
                    <a:pt x="71" y="184"/>
                  </a:lnTo>
                  <a:lnTo>
                    <a:pt x="73" y="181"/>
                  </a:lnTo>
                  <a:lnTo>
                    <a:pt x="73" y="179"/>
                  </a:lnTo>
                  <a:lnTo>
                    <a:pt x="73" y="177"/>
                  </a:lnTo>
                  <a:lnTo>
                    <a:pt x="75" y="175"/>
                  </a:lnTo>
                  <a:lnTo>
                    <a:pt x="78" y="172"/>
                  </a:lnTo>
                  <a:lnTo>
                    <a:pt x="78" y="170"/>
                  </a:lnTo>
                  <a:lnTo>
                    <a:pt x="80" y="168"/>
                  </a:lnTo>
                  <a:lnTo>
                    <a:pt x="82" y="168"/>
                  </a:lnTo>
                  <a:lnTo>
                    <a:pt x="82" y="166"/>
                  </a:lnTo>
                  <a:lnTo>
                    <a:pt x="84" y="164"/>
                  </a:lnTo>
                  <a:lnTo>
                    <a:pt x="86" y="161"/>
                  </a:lnTo>
                  <a:lnTo>
                    <a:pt x="89" y="159"/>
                  </a:lnTo>
                  <a:lnTo>
                    <a:pt x="91" y="157"/>
                  </a:lnTo>
                  <a:lnTo>
                    <a:pt x="93" y="157"/>
                  </a:lnTo>
                  <a:lnTo>
                    <a:pt x="93" y="155"/>
                  </a:lnTo>
                  <a:lnTo>
                    <a:pt x="95" y="155"/>
                  </a:lnTo>
                  <a:lnTo>
                    <a:pt x="97" y="153"/>
                  </a:lnTo>
                  <a:lnTo>
                    <a:pt x="100" y="150"/>
                  </a:lnTo>
                  <a:lnTo>
                    <a:pt x="102" y="150"/>
                  </a:lnTo>
                  <a:lnTo>
                    <a:pt x="104" y="148"/>
                  </a:lnTo>
                  <a:lnTo>
                    <a:pt x="106" y="146"/>
                  </a:lnTo>
                  <a:lnTo>
                    <a:pt x="109" y="146"/>
                  </a:lnTo>
                  <a:lnTo>
                    <a:pt x="111" y="146"/>
                  </a:lnTo>
                  <a:lnTo>
                    <a:pt x="111" y="144"/>
                  </a:lnTo>
                  <a:lnTo>
                    <a:pt x="113" y="144"/>
                  </a:lnTo>
                  <a:lnTo>
                    <a:pt x="115" y="144"/>
                  </a:lnTo>
                  <a:lnTo>
                    <a:pt x="117" y="141"/>
                  </a:lnTo>
                  <a:lnTo>
                    <a:pt x="120" y="141"/>
                  </a:lnTo>
                  <a:lnTo>
                    <a:pt x="122" y="141"/>
                  </a:lnTo>
                  <a:lnTo>
                    <a:pt x="124" y="141"/>
                  </a:lnTo>
                  <a:lnTo>
                    <a:pt x="124" y="139"/>
                  </a:lnTo>
                  <a:lnTo>
                    <a:pt x="126" y="139"/>
                  </a:lnTo>
                  <a:lnTo>
                    <a:pt x="129" y="139"/>
                  </a:lnTo>
                  <a:lnTo>
                    <a:pt x="131" y="139"/>
                  </a:lnTo>
                  <a:lnTo>
                    <a:pt x="133" y="139"/>
                  </a:lnTo>
                  <a:lnTo>
                    <a:pt x="135" y="139"/>
                  </a:lnTo>
                  <a:lnTo>
                    <a:pt x="137" y="139"/>
                  </a:lnTo>
                  <a:lnTo>
                    <a:pt x="140" y="139"/>
                  </a:lnTo>
                  <a:lnTo>
                    <a:pt x="142" y="139"/>
                  </a:lnTo>
                  <a:lnTo>
                    <a:pt x="144" y="137"/>
                  </a:lnTo>
                  <a:lnTo>
                    <a:pt x="146" y="137"/>
                  </a:lnTo>
                  <a:lnTo>
                    <a:pt x="148" y="137"/>
                  </a:lnTo>
                  <a:lnTo>
                    <a:pt x="151" y="139"/>
                  </a:lnTo>
                  <a:lnTo>
                    <a:pt x="153" y="139"/>
                  </a:lnTo>
                  <a:lnTo>
                    <a:pt x="155" y="139"/>
                  </a:lnTo>
                  <a:lnTo>
                    <a:pt x="157" y="139"/>
                  </a:lnTo>
                  <a:lnTo>
                    <a:pt x="160" y="139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8" y="139"/>
                  </a:lnTo>
                  <a:lnTo>
                    <a:pt x="168" y="141"/>
                  </a:lnTo>
                  <a:lnTo>
                    <a:pt x="171" y="141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7" y="144"/>
                  </a:lnTo>
                  <a:lnTo>
                    <a:pt x="179" y="144"/>
                  </a:lnTo>
                  <a:lnTo>
                    <a:pt x="182" y="144"/>
                  </a:lnTo>
                  <a:lnTo>
                    <a:pt x="182" y="146"/>
                  </a:lnTo>
                  <a:lnTo>
                    <a:pt x="184" y="146"/>
                  </a:lnTo>
                  <a:lnTo>
                    <a:pt x="186" y="146"/>
                  </a:lnTo>
                  <a:lnTo>
                    <a:pt x="188" y="148"/>
                  </a:lnTo>
                  <a:lnTo>
                    <a:pt x="191" y="150"/>
                  </a:lnTo>
                  <a:lnTo>
                    <a:pt x="193" y="150"/>
                  </a:lnTo>
                  <a:lnTo>
                    <a:pt x="195" y="153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7"/>
                  </a:lnTo>
                  <a:lnTo>
                    <a:pt x="202" y="157"/>
                  </a:lnTo>
                  <a:lnTo>
                    <a:pt x="204" y="159"/>
                  </a:lnTo>
                  <a:lnTo>
                    <a:pt x="206" y="161"/>
                  </a:lnTo>
                  <a:lnTo>
                    <a:pt x="208" y="164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3" y="168"/>
                  </a:lnTo>
                  <a:lnTo>
                    <a:pt x="215" y="170"/>
                  </a:lnTo>
                  <a:lnTo>
                    <a:pt x="215" y="172"/>
                  </a:lnTo>
                  <a:lnTo>
                    <a:pt x="217" y="175"/>
                  </a:lnTo>
                  <a:lnTo>
                    <a:pt x="219" y="177"/>
                  </a:lnTo>
                  <a:lnTo>
                    <a:pt x="219" y="179"/>
                  </a:lnTo>
                  <a:lnTo>
                    <a:pt x="219" y="181"/>
                  </a:lnTo>
                  <a:lnTo>
                    <a:pt x="222" y="184"/>
                  </a:lnTo>
                  <a:lnTo>
                    <a:pt x="222" y="186"/>
                  </a:lnTo>
                  <a:lnTo>
                    <a:pt x="224" y="186"/>
                  </a:lnTo>
                  <a:lnTo>
                    <a:pt x="224" y="188"/>
                  </a:lnTo>
                  <a:lnTo>
                    <a:pt x="224" y="190"/>
                  </a:lnTo>
                  <a:lnTo>
                    <a:pt x="226" y="192"/>
                  </a:lnTo>
                  <a:lnTo>
                    <a:pt x="226" y="195"/>
                  </a:lnTo>
                  <a:lnTo>
                    <a:pt x="226" y="197"/>
                  </a:lnTo>
                  <a:lnTo>
                    <a:pt x="228" y="199"/>
                  </a:lnTo>
                  <a:lnTo>
                    <a:pt x="228" y="201"/>
                  </a:lnTo>
                  <a:lnTo>
                    <a:pt x="228" y="203"/>
                  </a:lnTo>
                  <a:lnTo>
                    <a:pt x="228" y="206"/>
                  </a:lnTo>
                  <a:lnTo>
                    <a:pt x="230" y="208"/>
                  </a:lnTo>
                  <a:lnTo>
                    <a:pt x="230" y="210"/>
                  </a:lnTo>
                  <a:lnTo>
                    <a:pt x="230" y="212"/>
                  </a:lnTo>
                  <a:lnTo>
                    <a:pt x="230" y="215"/>
                  </a:lnTo>
                  <a:lnTo>
                    <a:pt x="230" y="217"/>
                  </a:lnTo>
                  <a:lnTo>
                    <a:pt x="233" y="219"/>
                  </a:lnTo>
                  <a:lnTo>
                    <a:pt x="233" y="221"/>
                  </a:lnTo>
                  <a:lnTo>
                    <a:pt x="219" y="221"/>
                  </a:lnTo>
                  <a:lnTo>
                    <a:pt x="219" y="217"/>
                  </a:lnTo>
                  <a:lnTo>
                    <a:pt x="219" y="215"/>
                  </a:lnTo>
                  <a:lnTo>
                    <a:pt x="217" y="210"/>
                  </a:lnTo>
                  <a:lnTo>
                    <a:pt x="217" y="208"/>
                  </a:lnTo>
                  <a:lnTo>
                    <a:pt x="215" y="203"/>
                  </a:lnTo>
                  <a:lnTo>
                    <a:pt x="213" y="201"/>
                  </a:lnTo>
                  <a:lnTo>
                    <a:pt x="213" y="197"/>
                  </a:lnTo>
                  <a:lnTo>
                    <a:pt x="210" y="195"/>
                  </a:lnTo>
                  <a:lnTo>
                    <a:pt x="208" y="192"/>
                  </a:lnTo>
                  <a:lnTo>
                    <a:pt x="208" y="190"/>
                  </a:lnTo>
                  <a:lnTo>
                    <a:pt x="206" y="188"/>
                  </a:lnTo>
                  <a:lnTo>
                    <a:pt x="204" y="186"/>
                  </a:lnTo>
                  <a:lnTo>
                    <a:pt x="202" y="181"/>
                  </a:lnTo>
                  <a:lnTo>
                    <a:pt x="199" y="179"/>
                  </a:lnTo>
                  <a:lnTo>
                    <a:pt x="197" y="179"/>
                  </a:lnTo>
                  <a:lnTo>
                    <a:pt x="195" y="177"/>
                  </a:lnTo>
                  <a:lnTo>
                    <a:pt x="193" y="175"/>
                  </a:lnTo>
                  <a:lnTo>
                    <a:pt x="191" y="172"/>
                  </a:lnTo>
                  <a:lnTo>
                    <a:pt x="188" y="170"/>
                  </a:lnTo>
                  <a:lnTo>
                    <a:pt x="184" y="170"/>
                  </a:lnTo>
                  <a:lnTo>
                    <a:pt x="182" y="168"/>
                  </a:lnTo>
                  <a:lnTo>
                    <a:pt x="179" y="168"/>
                  </a:lnTo>
                  <a:lnTo>
                    <a:pt x="177" y="166"/>
                  </a:lnTo>
                  <a:lnTo>
                    <a:pt x="173" y="166"/>
                  </a:lnTo>
                  <a:lnTo>
                    <a:pt x="171" y="164"/>
                  </a:lnTo>
                  <a:lnTo>
                    <a:pt x="166" y="164"/>
                  </a:lnTo>
                  <a:lnTo>
                    <a:pt x="164" y="164"/>
                  </a:lnTo>
                  <a:lnTo>
                    <a:pt x="160" y="161"/>
                  </a:lnTo>
                  <a:lnTo>
                    <a:pt x="157" y="161"/>
                  </a:lnTo>
                  <a:lnTo>
                    <a:pt x="153" y="161"/>
                  </a:lnTo>
                  <a:lnTo>
                    <a:pt x="151" y="161"/>
                  </a:lnTo>
                  <a:lnTo>
                    <a:pt x="146" y="161"/>
                  </a:lnTo>
                  <a:lnTo>
                    <a:pt x="142" y="161"/>
                  </a:lnTo>
                  <a:lnTo>
                    <a:pt x="140" y="161"/>
                  </a:lnTo>
                  <a:lnTo>
                    <a:pt x="135" y="161"/>
                  </a:lnTo>
                  <a:lnTo>
                    <a:pt x="133" y="161"/>
                  </a:lnTo>
                  <a:lnTo>
                    <a:pt x="129" y="164"/>
                  </a:lnTo>
                  <a:lnTo>
                    <a:pt x="126" y="164"/>
                  </a:lnTo>
                  <a:lnTo>
                    <a:pt x="122" y="164"/>
                  </a:lnTo>
                  <a:lnTo>
                    <a:pt x="120" y="166"/>
                  </a:lnTo>
                  <a:lnTo>
                    <a:pt x="115" y="166"/>
                  </a:lnTo>
                  <a:lnTo>
                    <a:pt x="113" y="168"/>
                  </a:lnTo>
                  <a:lnTo>
                    <a:pt x="111" y="168"/>
                  </a:lnTo>
                  <a:lnTo>
                    <a:pt x="109" y="170"/>
                  </a:lnTo>
                  <a:lnTo>
                    <a:pt x="104" y="170"/>
                  </a:lnTo>
                  <a:lnTo>
                    <a:pt x="102" y="172"/>
                  </a:lnTo>
                  <a:lnTo>
                    <a:pt x="100" y="175"/>
                  </a:lnTo>
                  <a:lnTo>
                    <a:pt x="97" y="177"/>
                  </a:lnTo>
                  <a:lnTo>
                    <a:pt x="95" y="179"/>
                  </a:lnTo>
                  <a:lnTo>
                    <a:pt x="93" y="179"/>
                  </a:lnTo>
                  <a:lnTo>
                    <a:pt x="91" y="181"/>
                  </a:lnTo>
                  <a:lnTo>
                    <a:pt x="89" y="186"/>
                  </a:lnTo>
                  <a:lnTo>
                    <a:pt x="86" y="188"/>
                  </a:lnTo>
                  <a:lnTo>
                    <a:pt x="84" y="190"/>
                  </a:lnTo>
                  <a:lnTo>
                    <a:pt x="84" y="192"/>
                  </a:lnTo>
                  <a:lnTo>
                    <a:pt x="82" y="195"/>
                  </a:lnTo>
                  <a:lnTo>
                    <a:pt x="80" y="197"/>
                  </a:lnTo>
                  <a:lnTo>
                    <a:pt x="80" y="201"/>
                  </a:lnTo>
                  <a:lnTo>
                    <a:pt x="78" y="203"/>
                  </a:lnTo>
                  <a:lnTo>
                    <a:pt x="75" y="208"/>
                  </a:lnTo>
                  <a:lnTo>
                    <a:pt x="75" y="210"/>
                  </a:lnTo>
                  <a:lnTo>
                    <a:pt x="73" y="215"/>
                  </a:lnTo>
                  <a:lnTo>
                    <a:pt x="73" y="217"/>
                  </a:lnTo>
                  <a:lnTo>
                    <a:pt x="73" y="221"/>
                  </a:lnTo>
                  <a:close/>
                  <a:moveTo>
                    <a:pt x="100" y="124"/>
                  </a:moveTo>
                  <a:lnTo>
                    <a:pt x="97" y="124"/>
                  </a:lnTo>
                  <a:lnTo>
                    <a:pt x="95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89" y="122"/>
                  </a:lnTo>
                  <a:lnTo>
                    <a:pt x="89" y="119"/>
                  </a:lnTo>
                  <a:lnTo>
                    <a:pt x="86" y="119"/>
                  </a:lnTo>
                  <a:lnTo>
                    <a:pt x="86" y="117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2" y="115"/>
                  </a:lnTo>
                  <a:lnTo>
                    <a:pt x="82" y="113"/>
                  </a:lnTo>
                  <a:lnTo>
                    <a:pt x="80" y="113"/>
                  </a:lnTo>
                  <a:lnTo>
                    <a:pt x="80" y="110"/>
                  </a:lnTo>
                  <a:lnTo>
                    <a:pt x="80" y="108"/>
                  </a:lnTo>
                  <a:lnTo>
                    <a:pt x="78" y="108"/>
                  </a:lnTo>
                  <a:lnTo>
                    <a:pt x="78" y="106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99"/>
                  </a:lnTo>
                  <a:lnTo>
                    <a:pt x="78" y="97"/>
                  </a:lnTo>
                  <a:lnTo>
                    <a:pt x="78" y="95"/>
                  </a:lnTo>
                  <a:lnTo>
                    <a:pt x="78" y="93"/>
                  </a:lnTo>
                  <a:lnTo>
                    <a:pt x="78" y="91"/>
                  </a:lnTo>
                  <a:lnTo>
                    <a:pt x="80" y="91"/>
                  </a:lnTo>
                  <a:lnTo>
                    <a:pt x="80" y="88"/>
                  </a:lnTo>
                  <a:lnTo>
                    <a:pt x="80" y="86"/>
                  </a:lnTo>
                  <a:lnTo>
                    <a:pt x="82" y="86"/>
                  </a:lnTo>
                  <a:lnTo>
                    <a:pt x="82" y="84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6" y="82"/>
                  </a:lnTo>
                  <a:lnTo>
                    <a:pt x="89" y="79"/>
                  </a:lnTo>
                  <a:lnTo>
                    <a:pt x="91" y="79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5" y="77"/>
                  </a:lnTo>
                  <a:lnTo>
                    <a:pt x="97" y="77"/>
                  </a:lnTo>
                  <a:lnTo>
                    <a:pt x="100" y="77"/>
                  </a:lnTo>
                  <a:lnTo>
                    <a:pt x="102" y="77"/>
                  </a:lnTo>
                  <a:lnTo>
                    <a:pt x="104" y="77"/>
                  </a:lnTo>
                  <a:lnTo>
                    <a:pt x="106" y="77"/>
                  </a:lnTo>
                  <a:lnTo>
                    <a:pt x="109" y="77"/>
                  </a:lnTo>
                  <a:lnTo>
                    <a:pt x="109" y="79"/>
                  </a:lnTo>
                  <a:lnTo>
                    <a:pt x="111" y="79"/>
                  </a:lnTo>
                  <a:lnTo>
                    <a:pt x="113" y="79"/>
                  </a:lnTo>
                  <a:lnTo>
                    <a:pt x="113" y="82"/>
                  </a:lnTo>
                  <a:lnTo>
                    <a:pt x="115" y="82"/>
                  </a:lnTo>
                  <a:lnTo>
                    <a:pt x="115" y="84"/>
                  </a:lnTo>
                  <a:lnTo>
                    <a:pt x="117" y="84"/>
                  </a:lnTo>
                  <a:lnTo>
                    <a:pt x="117" y="86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2" y="91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2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102"/>
                  </a:lnTo>
                  <a:lnTo>
                    <a:pt x="122" y="104"/>
                  </a:lnTo>
                  <a:lnTo>
                    <a:pt x="122" y="106"/>
                  </a:lnTo>
                  <a:lnTo>
                    <a:pt x="122" y="108"/>
                  </a:lnTo>
                  <a:lnTo>
                    <a:pt x="122" y="110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17" y="115"/>
                  </a:lnTo>
                  <a:lnTo>
                    <a:pt x="115" y="117"/>
                  </a:lnTo>
                  <a:lnTo>
                    <a:pt x="113" y="117"/>
                  </a:lnTo>
                  <a:lnTo>
                    <a:pt x="113" y="119"/>
                  </a:lnTo>
                  <a:lnTo>
                    <a:pt x="111" y="119"/>
                  </a:lnTo>
                  <a:lnTo>
                    <a:pt x="111" y="122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2"/>
                  </a:lnTo>
                  <a:lnTo>
                    <a:pt x="104" y="124"/>
                  </a:lnTo>
                  <a:lnTo>
                    <a:pt x="102" y="124"/>
                  </a:lnTo>
                  <a:lnTo>
                    <a:pt x="100" y="124"/>
                  </a:lnTo>
                  <a:close/>
                  <a:moveTo>
                    <a:pt x="193" y="124"/>
                  </a:moveTo>
                  <a:lnTo>
                    <a:pt x="191" y="124"/>
                  </a:lnTo>
                  <a:lnTo>
                    <a:pt x="188" y="124"/>
                  </a:lnTo>
                  <a:lnTo>
                    <a:pt x="188" y="122"/>
                  </a:lnTo>
                  <a:lnTo>
                    <a:pt x="186" y="122"/>
                  </a:lnTo>
                  <a:lnTo>
                    <a:pt x="184" y="122"/>
                  </a:lnTo>
                  <a:lnTo>
                    <a:pt x="182" y="122"/>
                  </a:lnTo>
                  <a:lnTo>
                    <a:pt x="182" y="119"/>
                  </a:lnTo>
                  <a:lnTo>
                    <a:pt x="179" y="119"/>
                  </a:lnTo>
                  <a:lnTo>
                    <a:pt x="177" y="117"/>
                  </a:lnTo>
                  <a:lnTo>
                    <a:pt x="175" y="117"/>
                  </a:lnTo>
                  <a:lnTo>
                    <a:pt x="175" y="115"/>
                  </a:lnTo>
                  <a:lnTo>
                    <a:pt x="173" y="113"/>
                  </a:lnTo>
                  <a:lnTo>
                    <a:pt x="173" y="110"/>
                  </a:lnTo>
                  <a:lnTo>
                    <a:pt x="171" y="110"/>
                  </a:lnTo>
                  <a:lnTo>
                    <a:pt x="171" y="108"/>
                  </a:lnTo>
                  <a:lnTo>
                    <a:pt x="171" y="106"/>
                  </a:lnTo>
                  <a:lnTo>
                    <a:pt x="171" y="104"/>
                  </a:lnTo>
                  <a:lnTo>
                    <a:pt x="168" y="104"/>
                  </a:lnTo>
                  <a:lnTo>
                    <a:pt x="168" y="102"/>
                  </a:lnTo>
                  <a:lnTo>
                    <a:pt x="168" y="99"/>
                  </a:lnTo>
                  <a:lnTo>
                    <a:pt x="168" y="97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1" y="93"/>
                  </a:lnTo>
                  <a:lnTo>
                    <a:pt x="171" y="91"/>
                  </a:lnTo>
                  <a:lnTo>
                    <a:pt x="173" y="91"/>
                  </a:lnTo>
                  <a:lnTo>
                    <a:pt x="173" y="88"/>
                  </a:lnTo>
                  <a:lnTo>
                    <a:pt x="173" y="86"/>
                  </a:lnTo>
                  <a:lnTo>
                    <a:pt x="175" y="86"/>
                  </a:lnTo>
                  <a:lnTo>
                    <a:pt x="175" y="84"/>
                  </a:lnTo>
                  <a:lnTo>
                    <a:pt x="177" y="84"/>
                  </a:lnTo>
                  <a:lnTo>
                    <a:pt x="177" y="82"/>
                  </a:lnTo>
                  <a:lnTo>
                    <a:pt x="179" y="82"/>
                  </a:lnTo>
                  <a:lnTo>
                    <a:pt x="179" y="79"/>
                  </a:lnTo>
                  <a:lnTo>
                    <a:pt x="182" y="79"/>
                  </a:lnTo>
                  <a:lnTo>
                    <a:pt x="184" y="79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8" y="77"/>
                  </a:lnTo>
                  <a:lnTo>
                    <a:pt x="191" y="77"/>
                  </a:lnTo>
                  <a:lnTo>
                    <a:pt x="193" y="77"/>
                  </a:lnTo>
                  <a:lnTo>
                    <a:pt x="195" y="77"/>
                  </a:lnTo>
                  <a:lnTo>
                    <a:pt x="197" y="77"/>
                  </a:lnTo>
                  <a:lnTo>
                    <a:pt x="199" y="77"/>
                  </a:lnTo>
                  <a:lnTo>
                    <a:pt x="202" y="77"/>
                  </a:lnTo>
                  <a:lnTo>
                    <a:pt x="202" y="79"/>
                  </a:lnTo>
                  <a:lnTo>
                    <a:pt x="204" y="79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08" y="84"/>
                  </a:lnTo>
                  <a:lnTo>
                    <a:pt x="210" y="84"/>
                  </a:lnTo>
                  <a:lnTo>
                    <a:pt x="210" y="86"/>
                  </a:lnTo>
                  <a:lnTo>
                    <a:pt x="213" y="86"/>
                  </a:lnTo>
                  <a:lnTo>
                    <a:pt x="213" y="88"/>
                  </a:lnTo>
                  <a:lnTo>
                    <a:pt x="213" y="91"/>
                  </a:lnTo>
                  <a:lnTo>
                    <a:pt x="215" y="91"/>
                  </a:lnTo>
                  <a:lnTo>
                    <a:pt x="215" y="93"/>
                  </a:lnTo>
                  <a:lnTo>
                    <a:pt x="215" y="95"/>
                  </a:lnTo>
                  <a:lnTo>
                    <a:pt x="215" y="97"/>
                  </a:lnTo>
                  <a:lnTo>
                    <a:pt x="215" y="99"/>
                  </a:lnTo>
                  <a:lnTo>
                    <a:pt x="215" y="102"/>
                  </a:lnTo>
                  <a:lnTo>
                    <a:pt x="215" y="104"/>
                  </a:lnTo>
                  <a:lnTo>
                    <a:pt x="215" y="106"/>
                  </a:lnTo>
                  <a:lnTo>
                    <a:pt x="215" y="108"/>
                  </a:lnTo>
                  <a:lnTo>
                    <a:pt x="213" y="108"/>
                  </a:lnTo>
                  <a:lnTo>
                    <a:pt x="213" y="110"/>
                  </a:lnTo>
                  <a:lnTo>
                    <a:pt x="213" y="113"/>
                  </a:lnTo>
                  <a:lnTo>
                    <a:pt x="210" y="113"/>
                  </a:lnTo>
                  <a:lnTo>
                    <a:pt x="210" y="115"/>
                  </a:lnTo>
                  <a:lnTo>
                    <a:pt x="208" y="115"/>
                  </a:lnTo>
                  <a:lnTo>
                    <a:pt x="208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4" y="119"/>
                  </a:lnTo>
                  <a:lnTo>
                    <a:pt x="204" y="122"/>
                  </a:lnTo>
                  <a:lnTo>
                    <a:pt x="202" y="122"/>
                  </a:lnTo>
                  <a:lnTo>
                    <a:pt x="199" y="122"/>
                  </a:lnTo>
                  <a:lnTo>
                    <a:pt x="197" y="122"/>
                  </a:lnTo>
                  <a:lnTo>
                    <a:pt x="195" y="124"/>
                  </a:lnTo>
                  <a:lnTo>
                    <a:pt x="193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76ECD555-B6D8-0959-AEE7-92C0B7DF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161" y="4916813"/>
              <a:ext cx="715812" cy="773615"/>
            </a:xfrm>
            <a:custGeom>
              <a:avLst/>
              <a:gdLst/>
              <a:ahLst/>
              <a:cxnLst>
                <a:cxn ang="0">
                  <a:pos x="131" y="292"/>
                </a:cxn>
                <a:cxn ang="0">
                  <a:pos x="113" y="288"/>
                </a:cxn>
                <a:cxn ang="0">
                  <a:pos x="97" y="283"/>
                </a:cxn>
                <a:cxn ang="0">
                  <a:pos x="80" y="277"/>
                </a:cxn>
                <a:cxn ang="0">
                  <a:pos x="66" y="268"/>
                </a:cxn>
                <a:cxn ang="0">
                  <a:pos x="51" y="257"/>
                </a:cxn>
                <a:cxn ang="0">
                  <a:pos x="38" y="243"/>
                </a:cxn>
                <a:cxn ang="0">
                  <a:pos x="27" y="230"/>
                </a:cxn>
                <a:cxn ang="0">
                  <a:pos x="18" y="215"/>
                </a:cxn>
                <a:cxn ang="0">
                  <a:pos x="9" y="199"/>
                </a:cxn>
                <a:cxn ang="0">
                  <a:pos x="4" y="181"/>
                </a:cxn>
                <a:cxn ang="0">
                  <a:pos x="2" y="164"/>
                </a:cxn>
                <a:cxn ang="0">
                  <a:pos x="0" y="146"/>
                </a:cxn>
                <a:cxn ang="0">
                  <a:pos x="2" y="128"/>
                </a:cxn>
                <a:cxn ang="0">
                  <a:pos x="4" y="110"/>
                </a:cxn>
                <a:cxn ang="0">
                  <a:pos x="9" y="93"/>
                </a:cxn>
                <a:cxn ang="0">
                  <a:pos x="18" y="77"/>
                </a:cxn>
                <a:cxn ang="0">
                  <a:pos x="27" y="62"/>
                </a:cxn>
                <a:cxn ang="0">
                  <a:pos x="38" y="48"/>
                </a:cxn>
                <a:cxn ang="0">
                  <a:pos x="51" y="35"/>
                </a:cxn>
                <a:cxn ang="0">
                  <a:pos x="66" y="24"/>
                </a:cxn>
                <a:cxn ang="0">
                  <a:pos x="80" y="15"/>
                </a:cxn>
                <a:cxn ang="0">
                  <a:pos x="97" y="9"/>
                </a:cxn>
                <a:cxn ang="0">
                  <a:pos x="113" y="4"/>
                </a:cxn>
                <a:cxn ang="0">
                  <a:pos x="131" y="2"/>
                </a:cxn>
                <a:cxn ang="0">
                  <a:pos x="151" y="0"/>
                </a:cxn>
                <a:cxn ang="0">
                  <a:pos x="168" y="2"/>
                </a:cxn>
                <a:cxn ang="0">
                  <a:pos x="186" y="6"/>
                </a:cxn>
                <a:cxn ang="0">
                  <a:pos x="202" y="11"/>
                </a:cxn>
                <a:cxn ang="0">
                  <a:pos x="217" y="20"/>
                </a:cxn>
                <a:cxn ang="0">
                  <a:pos x="233" y="29"/>
                </a:cxn>
                <a:cxn ang="0">
                  <a:pos x="246" y="40"/>
                </a:cxn>
                <a:cxn ang="0">
                  <a:pos x="259" y="55"/>
                </a:cxn>
                <a:cxn ang="0">
                  <a:pos x="270" y="68"/>
                </a:cxn>
                <a:cxn ang="0">
                  <a:pos x="279" y="84"/>
                </a:cxn>
                <a:cxn ang="0">
                  <a:pos x="286" y="99"/>
                </a:cxn>
                <a:cxn ang="0">
                  <a:pos x="290" y="117"/>
                </a:cxn>
                <a:cxn ang="0">
                  <a:pos x="292" y="135"/>
                </a:cxn>
                <a:cxn ang="0">
                  <a:pos x="292" y="155"/>
                </a:cxn>
                <a:cxn ang="0">
                  <a:pos x="290" y="172"/>
                </a:cxn>
                <a:cxn ang="0">
                  <a:pos x="286" y="188"/>
                </a:cxn>
                <a:cxn ang="0">
                  <a:pos x="279" y="206"/>
                </a:cxn>
                <a:cxn ang="0">
                  <a:pos x="272" y="221"/>
                </a:cxn>
                <a:cxn ang="0">
                  <a:pos x="261" y="234"/>
                </a:cxn>
                <a:cxn ang="0">
                  <a:pos x="250" y="250"/>
                </a:cxn>
                <a:cxn ang="0">
                  <a:pos x="235" y="261"/>
                </a:cxn>
                <a:cxn ang="0">
                  <a:pos x="222" y="272"/>
                </a:cxn>
                <a:cxn ang="0">
                  <a:pos x="206" y="279"/>
                </a:cxn>
                <a:cxn ang="0">
                  <a:pos x="188" y="285"/>
                </a:cxn>
                <a:cxn ang="0">
                  <a:pos x="173" y="290"/>
                </a:cxn>
                <a:cxn ang="0">
                  <a:pos x="153" y="292"/>
                </a:cxn>
              </a:cxnLst>
              <a:rect l="0" t="0" r="r" b="b"/>
              <a:pathLst>
                <a:path w="292" h="292">
                  <a:moveTo>
                    <a:pt x="146" y="292"/>
                  </a:moveTo>
                  <a:lnTo>
                    <a:pt x="142" y="292"/>
                  </a:lnTo>
                  <a:lnTo>
                    <a:pt x="140" y="292"/>
                  </a:lnTo>
                  <a:lnTo>
                    <a:pt x="135" y="292"/>
                  </a:lnTo>
                  <a:lnTo>
                    <a:pt x="131" y="292"/>
                  </a:lnTo>
                  <a:lnTo>
                    <a:pt x="129" y="290"/>
                  </a:lnTo>
                  <a:lnTo>
                    <a:pt x="124" y="290"/>
                  </a:lnTo>
                  <a:lnTo>
                    <a:pt x="120" y="290"/>
                  </a:lnTo>
                  <a:lnTo>
                    <a:pt x="117" y="290"/>
                  </a:lnTo>
                  <a:lnTo>
                    <a:pt x="113" y="288"/>
                  </a:lnTo>
                  <a:lnTo>
                    <a:pt x="111" y="288"/>
                  </a:lnTo>
                  <a:lnTo>
                    <a:pt x="106" y="288"/>
                  </a:lnTo>
                  <a:lnTo>
                    <a:pt x="104" y="285"/>
                  </a:lnTo>
                  <a:lnTo>
                    <a:pt x="100" y="285"/>
                  </a:lnTo>
                  <a:lnTo>
                    <a:pt x="97" y="283"/>
                  </a:lnTo>
                  <a:lnTo>
                    <a:pt x="93" y="283"/>
                  </a:lnTo>
                  <a:lnTo>
                    <a:pt x="91" y="281"/>
                  </a:lnTo>
                  <a:lnTo>
                    <a:pt x="86" y="279"/>
                  </a:lnTo>
                  <a:lnTo>
                    <a:pt x="84" y="279"/>
                  </a:lnTo>
                  <a:lnTo>
                    <a:pt x="80" y="277"/>
                  </a:lnTo>
                  <a:lnTo>
                    <a:pt x="78" y="274"/>
                  </a:lnTo>
                  <a:lnTo>
                    <a:pt x="75" y="274"/>
                  </a:lnTo>
                  <a:lnTo>
                    <a:pt x="71" y="272"/>
                  </a:lnTo>
                  <a:lnTo>
                    <a:pt x="69" y="270"/>
                  </a:lnTo>
                  <a:lnTo>
                    <a:pt x="66" y="268"/>
                  </a:lnTo>
                  <a:lnTo>
                    <a:pt x="62" y="265"/>
                  </a:lnTo>
                  <a:lnTo>
                    <a:pt x="60" y="263"/>
                  </a:lnTo>
                  <a:lnTo>
                    <a:pt x="58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49" y="254"/>
                  </a:lnTo>
                  <a:lnTo>
                    <a:pt x="47" y="252"/>
                  </a:lnTo>
                  <a:lnTo>
                    <a:pt x="42" y="250"/>
                  </a:lnTo>
                  <a:lnTo>
                    <a:pt x="40" y="246"/>
                  </a:lnTo>
                  <a:lnTo>
                    <a:pt x="38" y="243"/>
                  </a:lnTo>
                  <a:lnTo>
                    <a:pt x="35" y="241"/>
                  </a:lnTo>
                  <a:lnTo>
                    <a:pt x="33" y="239"/>
                  </a:lnTo>
                  <a:lnTo>
                    <a:pt x="31" y="234"/>
                  </a:lnTo>
                  <a:lnTo>
                    <a:pt x="29" y="232"/>
                  </a:lnTo>
                  <a:lnTo>
                    <a:pt x="27" y="230"/>
                  </a:lnTo>
                  <a:lnTo>
                    <a:pt x="24" y="228"/>
                  </a:lnTo>
                  <a:lnTo>
                    <a:pt x="22" y="223"/>
                  </a:lnTo>
                  <a:lnTo>
                    <a:pt x="20" y="221"/>
                  </a:lnTo>
                  <a:lnTo>
                    <a:pt x="20" y="217"/>
                  </a:lnTo>
                  <a:lnTo>
                    <a:pt x="18" y="215"/>
                  </a:lnTo>
                  <a:lnTo>
                    <a:pt x="16" y="212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1"/>
                  </a:lnTo>
                  <a:lnTo>
                    <a:pt x="9" y="199"/>
                  </a:lnTo>
                  <a:lnTo>
                    <a:pt x="9" y="195"/>
                  </a:lnTo>
                  <a:lnTo>
                    <a:pt x="7" y="192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4" y="181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2" y="172"/>
                  </a:lnTo>
                  <a:lnTo>
                    <a:pt x="2" y="168"/>
                  </a:lnTo>
                  <a:lnTo>
                    <a:pt x="2" y="164"/>
                  </a:lnTo>
                  <a:lnTo>
                    <a:pt x="2" y="161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4"/>
                  </a:lnTo>
                  <a:lnTo>
                    <a:pt x="2" y="122"/>
                  </a:lnTo>
                  <a:lnTo>
                    <a:pt x="2" y="117"/>
                  </a:lnTo>
                  <a:lnTo>
                    <a:pt x="4" y="113"/>
                  </a:lnTo>
                  <a:lnTo>
                    <a:pt x="4" y="110"/>
                  </a:lnTo>
                  <a:lnTo>
                    <a:pt x="7" y="106"/>
                  </a:lnTo>
                  <a:lnTo>
                    <a:pt x="7" y="104"/>
                  </a:lnTo>
                  <a:lnTo>
                    <a:pt x="7" y="99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11" y="91"/>
                  </a:lnTo>
                  <a:lnTo>
                    <a:pt x="13" y="86"/>
                  </a:lnTo>
                  <a:lnTo>
                    <a:pt x="13" y="84"/>
                  </a:lnTo>
                  <a:lnTo>
                    <a:pt x="16" y="82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20" y="71"/>
                  </a:lnTo>
                  <a:lnTo>
                    <a:pt x="22" y="68"/>
                  </a:lnTo>
                  <a:lnTo>
                    <a:pt x="24" y="66"/>
                  </a:lnTo>
                  <a:lnTo>
                    <a:pt x="27" y="62"/>
                  </a:lnTo>
                  <a:lnTo>
                    <a:pt x="29" y="60"/>
                  </a:lnTo>
                  <a:lnTo>
                    <a:pt x="31" y="57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7" y="40"/>
                  </a:lnTo>
                  <a:lnTo>
                    <a:pt x="49" y="37"/>
                  </a:lnTo>
                  <a:lnTo>
                    <a:pt x="51" y="35"/>
                  </a:lnTo>
                  <a:lnTo>
                    <a:pt x="53" y="33"/>
                  </a:lnTo>
                  <a:lnTo>
                    <a:pt x="58" y="31"/>
                  </a:lnTo>
                  <a:lnTo>
                    <a:pt x="60" y="29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9" y="22"/>
                  </a:lnTo>
                  <a:lnTo>
                    <a:pt x="71" y="20"/>
                  </a:lnTo>
                  <a:lnTo>
                    <a:pt x="75" y="20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4" y="13"/>
                  </a:lnTo>
                  <a:lnTo>
                    <a:pt x="86" y="13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7" y="9"/>
                  </a:lnTo>
                  <a:lnTo>
                    <a:pt x="100" y="9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7" y="4"/>
                  </a:lnTo>
                  <a:lnTo>
                    <a:pt x="120" y="2"/>
                  </a:lnTo>
                  <a:lnTo>
                    <a:pt x="124" y="2"/>
                  </a:lnTo>
                  <a:lnTo>
                    <a:pt x="129" y="2"/>
                  </a:lnTo>
                  <a:lnTo>
                    <a:pt x="131" y="2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3" y="0"/>
                  </a:lnTo>
                  <a:lnTo>
                    <a:pt x="157" y="0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9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8" y="6"/>
                  </a:lnTo>
                  <a:lnTo>
                    <a:pt x="193" y="9"/>
                  </a:lnTo>
                  <a:lnTo>
                    <a:pt x="195" y="9"/>
                  </a:lnTo>
                  <a:lnTo>
                    <a:pt x="199" y="11"/>
                  </a:lnTo>
                  <a:lnTo>
                    <a:pt x="202" y="11"/>
                  </a:lnTo>
                  <a:lnTo>
                    <a:pt x="206" y="13"/>
                  </a:lnTo>
                  <a:lnTo>
                    <a:pt x="208" y="13"/>
                  </a:lnTo>
                  <a:lnTo>
                    <a:pt x="213" y="15"/>
                  </a:lnTo>
                  <a:lnTo>
                    <a:pt x="215" y="17"/>
                  </a:lnTo>
                  <a:lnTo>
                    <a:pt x="217" y="20"/>
                  </a:lnTo>
                  <a:lnTo>
                    <a:pt x="222" y="20"/>
                  </a:lnTo>
                  <a:lnTo>
                    <a:pt x="224" y="22"/>
                  </a:lnTo>
                  <a:lnTo>
                    <a:pt x="226" y="24"/>
                  </a:lnTo>
                  <a:lnTo>
                    <a:pt x="230" y="26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9" y="33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6" y="40"/>
                  </a:lnTo>
                  <a:lnTo>
                    <a:pt x="248" y="44"/>
                  </a:lnTo>
                  <a:lnTo>
                    <a:pt x="253" y="46"/>
                  </a:lnTo>
                  <a:lnTo>
                    <a:pt x="255" y="48"/>
                  </a:lnTo>
                  <a:lnTo>
                    <a:pt x="257" y="51"/>
                  </a:lnTo>
                  <a:lnTo>
                    <a:pt x="259" y="55"/>
                  </a:lnTo>
                  <a:lnTo>
                    <a:pt x="261" y="57"/>
                  </a:lnTo>
                  <a:lnTo>
                    <a:pt x="264" y="60"/>
                  </a:lnTo>
                  <a:lnTo>
                    <a:pt x="266" y="62"/>
                  </a:lnTo>
                  <a:lnTo>
                    <a:pt x="268" y="66"/>
                  </a:lnTo>
                  <a:lnTo>
                    <a:pt x="270" y="68"/>
                  </a:lnTo>
                  <a:lnTo>
                    <a:pt x="272" y="71"/>
                  </a:lnTo>
                  <a:lnTo>
                    <a:pt x="272" y="75"/>
                  </a:lnTo>
                  <a:lnTo>
                    <a:pt x="275" y="77"/>
                  </a:lnTo>
                  <a:lnTo>
                    <a:pt x="277" y="82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91"/>
                  </a:lnTo>
                  <a:lnTo>
                    <a:pt x="284" y="93"/>
                  </a:lnTo>
                  <a:lnTo>
                    <a:pt x="284" y="97"/>
                  </a:lnTo>
                  <a:lnTo>
                    <a:pt x="286" y="99"/>
                  </a:lnTo>
                  <a:lnTo>
                    <a:pt x="286" y="104"/>
                  </a:lnTo>
                  <a:lnTo>
                    <a:pt x="286" y="106"/>
                  </a:lnTo>
                  <a:lnTo>
                    <a:pt x="288" y="110"/>
                  </a:lnTo>
                  <a:lnTo>
                    <a:pt x="288" y="113"/>
                  </a:lnTo>
                  <a:lnTo>
                    <a:pt x="290" y="117"/>
                  </a:lnTo>
                  <a:lnTo>
                    <a:pt x="290" y="122"/>
                  </a:lnTo>
                  <a:lnTo>
                    <a:pt x="290" y="124"/>
                  </a:lnTo>
                  <a:lnTo>
                    <a:pt x="290" y="128"/>
                  </a:lnTo>
                  <a:lnTo>
                    <a:pt x="290" y="130"/>
                  </a:lnTo>
                  <a:lnTo>
                    <a:pt x="292" y="135"/>
                  </a:lnTo>
                  <a:lnTo>
                    <a:pt x="292" y="139"/>
                  </a:lnTo>
                  <a:lnTo>
                    <a:pt x="292" y="141"/>
                  </a:lnTo>
                  <a:lnTo>
                    <a:pt x="292" y="146"/>
                  </a:lnTo>
                  <a:lnTo>
                    <a:pt x="292" y="150"/>
                  </a:lnTo>
                  <a:lnTo>
                    <a:pt x="292" y="155"/>
                  </a:lnTo>
                  <a:lnTo>
                    <a:pt x="292" y="157"/>
                  </a:lnTo>
                  <a:lnTo>
                    <a:pt x="290" y="161"/>
                  </a:lnTo>
                  <a:lnTo>
                    <a:pt x="290" y="164"/>
                  </a:lnTo>
                  <a:lnTo>
                    <a:pt x="290" y="168"/>
                  </a:lnTo>
                  <a:lnTo>
                    <a:pt x="290" y="172"/>
                  </a:lnTo>
                  <a:lnTo>
                    <a:pt x="290" y="175"/>
                  </a:lnTo>
                  <a:lnTo>
                    <a:pt x="288" y="179"/>
                  </a:lnTo>
                  <a:lnTo>
                    <a:pt x="288" y="181"/>
                  </a:lnTo>
                  <a:lnTo>
                    <a:pt x="286" y="186"/>
                  </a:lnTo>
                  <a:lnTo>
                    <a:pt x="286" y="188"/>
                  </a:lnTo>
                  <a:lnTo>
                    <a:pt x="286" y="192"/>
                  </a:lnTo>
                  <a:lnTo>
                    <a:pt x="284" y="195"/>
                  </a:lnTo>
                  <a:lnTo>
                    <a:pt x="284" y="199"/>
                  </a:lnTo>
                  <a:lnTo>
                    <a:pt x="281" y="201"/>
                  </a:lnTo>
                  <a:lnTo>
                    <a:pt x="279" y="206"/>
                  </a:lnTo>
                  <a:lnTo>
                    <a:pt x="279" y="208"/>
                  </a:lnTo>
                  <a:lnTo>
                    <a:pt x="277" y="212"/>
                  </a:lnTo>
                  <a:lnTo>
                    <a:pt x="275" y="215"/>
                  </a:lnTo>
                  <a:lnTo>
                    <a:pt x="272" y="217"/>
                  </a:lnTo>
                  <a:lnTo>
                    <a:pt x="272" y="221"/>
                  </a:lnTo>
                  <a:lnTo>
                    <a:pt x="270" y="223"/>
                  </a:lnTo>
                  <a:lnTo>
                    <a:pt x="268" y="228"/>
                  </a:lnTo>
                  <a:lnTo>
                    <a:pt x="266" y="230"/>
                  </a:lnTo>
                  <a:lnTo>
                    <a:pt x="264" y="232"/>
                  </a:lnTo>
                  <a:lnTo>
                    <a:pt x="261" y="234"/>
                  </a:lnTo>
                  <a:lnTo>
                    <a:pt x="259" y="239"/>
                  </a:lnTo>
                  <a:lnTo>
                    <a:pt x="257" y="241"/>
                  </a:lnTo>
                  <a:lnTo>
                    <a:pt x="255" y="243"/>
                  </a:lnTo>
                  <a:lnTo>
                    <a:pt x="253" y="246"/>
                  </a:lnTo>
                  <a:lnTo>
                    <a:pt x="250" y="250"/>
                  </a:lnTo>
                  <a:lnTo>
                    <a:pt x="246" y="252"/>
                  </a:lnTo>
                  <a:lnTo>
                    <a:pt x="244" y="254"/>
                  </a:lnTo>
                  <a:lnTo>
                    <a:pt x="241" y="257"/>
                  </a:lnTo>
                  <a:lnTo>
                    <a:pt x="239" y="259"/>
                  </a:lnTo>
                  <a:lnTo>
                    <a:pt x="235" y="261"/>
                  </a:lnTo>
                  <a:lnTo>
                    <a:pt x="233" y="263"/>
                  </a:lnTo>
                  <a:lnTo>
                    <a:pt x="230" y="265"/>
                  </a:lnTo>
                  <a:lnTo>
                    <a:pt x="226" y="268"/>
                  </a:lnTo>
                  <a:lnTo>
                    <a:pt x="224" y="270"/>
                  </a:lnTo>
                  <a:lnTo>
                    <a:pt x="222" y="272"/>
                  </a:lnTo>
                  <a:lnTo>
                    <a:pt x="217" y="274"/>
                  </a:lnTo>
                  <a:lnTo>
                    <a:pt x="215" y="274"/>
                  </a:lnTo>
                  <a:lnTo>
                    <a:pt x="213" y="277"/>
                  </a:lnTo>
                  <a:lnTo>
                    <a:pt x="208" y="279"/>
                  </a:lnTo>
                  <a:lnTo>
                    <a:pt x="206" y="279"/>
                  </a:lnTo>
                  <a:lnTo>
                    <a:pt x="202" y="281"/>
                  </a:lnTo>
                  <a:lnTo>
                    <a:pt x="199" y="283"/>
                  </a:lnTo>
                  <a:lnTo>
                    <a:pt x="195" y="283"/>
                  </a:lnTo>
                  <a:lnTo>
                    <a:pt x="193" y="285"/>
                  </a:lnTo>
                  <a:lnTo>
                    <a:pt x="188" y="285"/>
                  </a:lnTo>
                  <a:lnTo>
                    <a:pt x="186" y="288"/>
                  </a:lnTo>
                  <a:lnTo>
                    <a:pt x="182" y="288"/>
                  </a:lnTo>
                  <a:lnTo>
                    <a:pt x="179" y="288"/>
                  </a:lnTo>
                  <a:lnTo>
                    <a:pt x="175" y="290"/>
                  </a:lnTo>
                  <a:lnTo>
                    <a:pt x="173" y="290"/>
                  </a:lnTo>
                  <a:lnTo>
                    <a:pt x="168" y="290"/>
                  </a:lnTo>
                  <a:lnTo>
                    <a:pt x="164" y="290"/>
                  </a:lnTo>
                  <a:lnTo>
                    <a:pt x="162" y="292"/>
                  </a:lnTo>
                  <a:lnTo>
                    <a:pt x="157" y="292"/>
                  </a:lnTo>
                  <a:lnTo>
                    <a:pt x="153" y="292"/>
                  </a:lnTo>
                  <a:lnTo>
                    <a:pt x="151" y="292"/>
                  </a:lnTo>
                  <a:lnTo>
                    <a:pt x="146" y="292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5E0AE4A4-38C7-74E2-03A3-CB82C790C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189" y="4969801"/>
              <a:ext cx="617755" cy="672939"/>
            </a:xfrm>
            <a:custGeom>
              <a:avLst/>
              <a:gdLst/>
              <a:ahLst/>
              <a:cxnLst>
                <a:cxn ang="0">
                  <a:pos x="140" y="252"/>
                </a:cxn>
                <a:cxn ang="0">
                  <a:pos x="155" y="250"/>
                </a:cxn>
                <a:cxn ang="0">
                  <a:pos x="168" y="245"/>
                </a:cxn>
                <a:cxn ang="0">
                  <a:pos x="184" y="241"/>
                </a:cxn>
                <a:cxn ang="0">
                  <a:pos x="197" y="232"/>
                </a:cxn>
                <a:cxn ang="0">
                  <a:pos x="208" y="223"/>
                </a:cxn>
                <a:cxn ang="0">
                  <a:pos x="221" y="212"/>
                </a:cxn>
                <a:cxn ang="0">
                  <a:pos x="230" y="199"/>
                </a:cxn>
                <a:cxn ang="0">
                  <a:pos x="239" y="186"/>
                </a:cxn>
                <a:cxn ang="0">
                  <a:pos x="246" y="172"/>
                </a:cxn>
                <a:cxn ang="0">
                  <a:pos x="250" y="157"/>
                </a:cxn>
                <a:cxn ang="0">
                  <a:pos x="252" y="141"/>
                </a:cxn>
                <a:cxn ang="0">
                  <a:pos x="252" y="126"/>
                </a:cxn>
                <a:cxn ang="0">
                  <a:pos x="252" y="110"/>
                </a:cxn>
                <a:cxn ang="0">
                  <a:pos x="250" y="95"/>
                </a:cxn>
                <a:cxn ang="0">
                  <a:pos x="246" y="79"/>
                </a:cxn>
                <a:cxn ang="0">
                  <a:pos x="239" y="66"/>
                </a:cxn>
                <a:cxn ang="0">
                  <a:pos x="230" y="53"/>
                </a:cxn>
                <a:cxn ang="0">
                  <a:pos x="221" y="42"/>
                </a:cxn>
                <a:cxn ang="0">
                  <a:pos x="208" y="28"/>
                </a:cxn>
                <a:cxn ang="0">
                  <a:pos x="197" y="20"/>
                </a:cxn>
                <a:cxn ang="0">
                  <a:pos x="184" y="13"/>
                </a:cxn>
                <a:cxn ang="0">
                  <a:pos x="168" y="6"/>
                </a:cxn>
                <a:cxn ang="0">
                  <a:pos x="155" y="2"/>
                </a:cxn>
                <a:cxn ang="0">
                  <a:pos x="140" y="0"/>
                </a:cxn>
                <a:cxn ang="0">
                  <a:pos x="124" y="0"/>
                </a:cxn>
                <a:cxn ang="0">
                  <a:pos x="106" y="0"/>
                </a:cxn>
                <a:cxn ang="0">
                  <a:pos x="91" y="4"/>
                </a:cxn>
                <a:cxn ang="0">
                  <a:pos x="77" y="9"/>
                </a:cxn>
                <a:cxn ang="0">
                  <a:pos x="64" y="15"/>
                </a:cxn>
                <a:cxn ang="0">
                  <a:pos x="51" y="24"/>
                </a:cxn>
                <a:cxn ang="0">
                  <a:pos x="38" y="33"/>
                </a:cxn>
                <a:cxn ang="0">
                  <a:pos x="27" y="46"/>
                </a:cxn>
                <a:cxn ang="0">
                  <a:pos x="18" y="57"/>
                </a:cxn>
                <a:cxn ang="0">
                  <a:pos x="11" y="73"/>
                </a:cxn>
                <a:cxn ang="0">
                  <a:pos x="4" y="86"/>
                </a:cxn>
                <a:cxn ang="0">
                  <a:pos x="2" y="102"/>
                </a:cxn>
                <a:cxn ang="0">
                  <a:pos x="0" y="117"/>
                </a:cxn>
                <a:cxn ang="0">
                  <a:pos x="0" y="133"/>
                </a:cxn>
                <a:cxn ang="0">
                  <a:pos x="0" y="148"/>
                </a:cxn>
                <a:cxn ang="0">
                  <a:pos x="4" y="164"/>
                </a:cxn>
                <a:cxn ang="0">
                  <a:pos x="9" y="177"/>
                </a:cxn>
                <a:cxn ang="0">
                  <a:pos x="18" y="192"/>
                </a:cxn>
                <a:cxn ang="0">
                  <a:pos x="27" y="203"/>
                </a:cxn>
                <a:cxn ang="0">
                  <a:pos x="35" y="217"/>
                </a:cxn>
                <a:cxn ang="0">
                  <a:pos x="49" y="228"/>
                </a:cxn>
                <a:cxn ang="0">
                  <a:pos x="62" y="237"/>
                </a:cxn>
                <a:cxn ang="0">
                  <a:pos x="75" y="243"/>
                </a:cxn>
                <a:cxn ang="0">
                  <a:pos x="89" y="248"/>
                </a:cxn>
                <a:cxn ang="0">
                  <a:pos x="104" y="252"/>
                </a:cxn>
                <a:cxn ang="0">
                  <a:pos x="120" y="252"/>
                </a:cxn>
              </a:cxnLst>
              <a:rect l="0" t="0" r="r" b="b"/>
              <a:pathLst>
                <a:path w="252" h="254">
                  <a:moveTo>
                    <a:pt x="126" y="254"/>
                  </a:moveTo>
                  <a:lnTo>
                    <a:pt x="128" y="252"/>
                  </a:lnTo>
                  <a:lnTo>
                    <a:pt x="133" y="252"/>
                  </a:lnTo>
                  <a:lnTo>
                    <a:pt x="135" y="252"/>
                  </a:lnTo>
                  <a:lnTo>
                    <a:pt x="140" y="252"/>
                  </a:lnTo>
                  <a:lnTo>
                    <a:pt x="142" y="252"/>
                  </a:lnTo>
                  <a:lnTo>
                    <a:pt x="146" y="252"/>
                  </a:lnTo>
                  <a:lnTo>
                    <a:pt x="148" y="252"/>
                  </a:lnTo>
                  <a:lnTo>
                    <a:pt x="151" y="250"/>
                  </a:lnTo>
                  <a:lnTo>
                    <a:pt x="155" y="250"/>
                  </a:lnTo>
                  <a:lnTo>
                    <a:pt x="157" y="250"/>
                  </a:lnTo>
                  <a:lnTo>
                    <a:pt x="162" y="250"/>
                  </a:lnTo>
                  <a:lnTo>
                    <a:pt x="164" y="248"/>
                  </a:lnTo>
                  <a:lnTo>
                    <a:pt x="166" y="248"/>
                  </a:lnTo>
                  <a:lnTo>
                    <a:pt x="168" y="245"/>
                  </a:lnTo>
                  <a:lnTo>
                    <a:pt x="173" y="245"/>
                  </a:lnTo>
                  <a:lnTo>
                    <a:pt x="175" y="243"/>
                  </a:lnTo>
                  <a:lnTo>
                    <a:pt x="177" y="243"/>
                  </a:lnTo>
                  <a:lnTo>
                    <a:pt x="182" y="241"/>
                  </a:lnTo>
                  <a:lnTo>
                    <a:pt x="184" y="241"/>
                  </a:lnTo>
                  <a:lnTo>
                    <a:pt x="186" y="239"/>
                  </a:lnTo>
                  <a:lnTo>
                    <a:pt x="188" y="237"/>
                  </a:lnTo>
                  <a:lnTo>
                    <a:pt x="190" y="237"/>
                  </a:lnTo>
                  <a:lnTo>
                    <a:pt x="195" y="234"/>
                  </a:lnTo>
                  <a:lnTo>
                    <a:pt x="197" y="232"/>
                  </a:lnTo>
                  <a:lnTo>
                    <a:pt x="199" y="230"/>
                  </a:lnTo>
                  <a:lnTo>
                    <a:pt x="202" y="228"/>
                  </a:lnTo>
                  <a:lnTo>
                    <a:pt x="204" y="228"/>
                  </a:lnTo>
                  <a:lnTo>
                    <a:pt x="206" y="226"/>
                  </a:lnTo>
                  <a:lnTo>
                    <a:pt x="208" y="223"/>
                  </a:lnTo>
                  <a:lnTo>
                    <a:pt x="210" y="221"/>
                  </a:lnTo>
                  <a:lnTo>
                    <a:pt x="215" y="219"/>
                  </a:lnTo>
                  <a:lnTo>
                    <a:pt x="217" y="217"/>
                  </a:lnTo>
                  <a:lnTo>
                    <a:pt x="219" y="214"/>
                  </a:lnTo>
                  <a:lnTo>
                    <a:pt x="221" y="212"/>
                  </a:lnTo>
                  <a:lnTo>
                    <a:pt x="224" y="210"/>
                  </a:lnTo>
                  <a:lnTo>
                    <a:pt x="226" y="206"/>
                  </a:lnTo>
                  <a:lnTo>
                    <a:pt x="226" y="203"/>
                  </a:lnTo>
                  <a:lnTo>
                    <a:pt x="228" y="201"/>
                  </a:lnTo>
                  <a:lnTo>
                    <a:pt x="230" y="199"/>
                  </a:lnTo>
                  <a:lnTo>
                    <a:pt x="233" y="197"/>
                  </a:lnTo>
                  <a:lnTo>
                    <a:pt x="235" y="195"/>
                  </a:lnTo>
                  <a:lnTo>
                    <a:pt x="235" y="192"/>
                  </a:lnTo>
                  <a:lnTo>
                    <a:pt x="237" y="188"/>
                  </a:lnTo>
                  <a:lnTo>
                    <a:pt x="239" y="186"/>
                  </a:lnTo>
                  <a:lnTo>
                    <a:pt x="239" y="183"/>
                  </a:lnTo>
                  <a:lnTo>
                    <a:pt x="241" y="181"/>
                  </a:lnTo>
                  <a:lnTo>
                    <a:pt x="244" y="177"/>
                  </a:lnTo>
                  <a:lnTo>
                    <a:pt x="244" y="175"/>
                  </a:lnTo>
                  <a:lnTo>
                    <a:pt x="246" y="172"/>
                  </a:lnTo>
                  <a:lnTo>
                    <a:pt x="246" y="170"/>
                  </a:lnTo>
                  <a:lnTo>
                    <a:pt x="248" y="166"/>
                  </a:lnTo>
                  <a:lnTo>
                    <a:pt x="248" y="164"/>
                  </a:lnTo>
                  <a:lnTo>
                    <a:pt x="248" y="161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2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1"/>
                  </a:lnTo>
                  <a:lnTo>
                    <a:pt x="252" y="139"/>
                  </a:lnTo>
                  <a:lnTo>
                    <a:pt x="252" y="137"/>
                  </a:lnTo>
                  <a:lnTo>
                    <a:pt x="252" y="133"/>
                  </a:lnTo>
                  <a:lnTo>
                    <a:pt x="252" y="130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52" y="119"/>
                  </a:lnTo>
                  <a:lnTo>
                    <a:pt x="252" y="117"/>
                  </a:lnTo>
                  <a:lnTo>
                    <a:pt x="252" y="113"/>
                  </a:lnTo>
                  <a:lnTo>
                    <a:pt x="252" y="110"/>
                  </a:lnTo>
                  <a:lnTo>
                    <a:pt x="252" y="106"/>
                  </a:lnTo>
                  <a:lnTo>
                    <a:pt x="252" y="104"/>
                  </a:lnTo>
                  <a:lnTo>
                    <a:pt x="250" y="102"/>
                  </a:lnTo>
                  <a:lnTo>
                    <a:pt x="250" y="97"/>
                  </a:lnTo>
                  <a:lnTo>
                    <a:pt x="250" y="95"/>
                  </a:lnTo>
                  <a:lnTo>
                    <a:pt x="248" y="93"/>
                  </a:lnTo>
                  <a:lnTo>
                    <a:pt x="248" y="88"/>
                  </a:lnTo>
                  <a:lnTo>
                    <a:pt x="248" y="86"/>
                  </a:lnTo>
                  <a:lnTo>
                    <a:pt x="246" y="84"/>
                  </a:lnTo>
                  <a:lnTo>
                    <a:pt x="246" y="79"/>
                  </a:lnTo>
                  <a:lnTo>
                    <a:pt x="244" y="77"/>
                  </a:lnTo>
                  <a:lnTo>
                    <a:pt x="244" y="75"/>
                  </a:lnTo>
                  <a:lnTo>
                    <a:pt x="241" y="73"/>
                  </a:lnTo>
                  <a:lnTo>
                    <a:pt x="239" y="68"/>
                  </a:lnTo>
                  <a:lnTo>
                    <a:pt x="239" y="66"/>
                  </a:lnTo>
                  <a:lnTo>
                    <a:pt x="237" y="64"/>
                  </a:lnTo>
                  <a:lnTo>
                    <a:pt x="235" y="62"/>
                  </a:lnTo>
                  <a:lnTo>
                    <a:pt x="235" y="59"/>
                  </a:lnTo>
                  <a:lnTo>
                    <a:pt x="233" y="55"/>
                  </a:lnTo>
                  <a:lnTo>
                    <a:pt x="230" y="53"/>
                  </a:lnTo>
                  <a:lnTo>
                    <a:pt x="228" y="51"/>
                  </a:lnTo>
                  <a:lnTo>
                    <a:pt x="226" y="48"/>
                  </a:lnTo>
                  <a:lnTo>
                    <a:pt x="226" y="46"/>
                  </a:lnTo>
                  <a:lnTo>
                    <a:pt x="224" y="44"/>
                  </a:lnTo>
                  <a:lnTo>
                    <a:pt x="221" y="42"/>
                  </a:lnTo>
                  <a:lnTo>
                    <a:pt x="219" y="40"/>
                  </a:lnTo>
                  <a:lnTo>
                    <a:pt x="217" y="35"/>
                  </a:lnTo>
                  <a:lnTo>
                    <a:pt x="215" y="33"/>
                  </a:lnTo>
                  <a:lnTo>
                    <a:pt x="210" y="31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4" y="26"/>
                  </a:lnTo>
                  <a:lnTo>
                    <a:pt x="202" y="24"/>
                  </a:lnTo>
                  <a:lnTo>
                    <a:pt x="199" y="22"/>
                  </a:lnTo>
                  <a:lnTo>
                    <a:pt x="197" y="20"/>
                  </a:lnTo>
                  <a:lnTo>
                    <a:pt x="195" y="17"/>
                  </a:lnTo>
                  <a:lnTo>
                    <a:pt x="190" y="17"/>
                  </a:lnTo>
                  <a:lnTo>
                    <a:pt x="188" y="15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2" y="11"/>
                  </a:lnTo>
                  <a:lnTo>
                    <a:pt x="177" y="9"/>
                  </a:lnTo>
                  <a:lnTo>
                    <a:pt x="175" y="9"/>
                  </a:lnTo>
                  <a:lnTo>
                    <a:pt x="173" y="6"/>
                  </a:lnTo>
                  <a:lnTo>
                    <a:pt x="168" y="6"/>
                  </a:lnTo>
                  <a:lnTo>
                    <a:pt x="166" y="4"/>
                  </a:lnTo>
                  <a:lnTo>
                    <a:pt x="164" y="4"/>
                  </a:lnTo>
                  <a:lnTo>
                    <a:pt x="162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1" y="2"/>
                  </a:lnTo>
                  <a:lnTo>
                    <a:pt x="148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4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1" y="4"/>
                  </a:lnTo>
                  <a:lnTo>
                    <a:pt x="89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0" y="6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1" y="11"/>
                  </a:lnTo>
                  <a:lnTo>
                    <a:pt x="69" y="13"/>
                  </a:lnTo>
                  <a:lnTo>
                    <a:pt x="66" y="13"/>
                  </a:lnTo>
                  <a:lnTo>
                    <a:pt x="64" y="15"/>
                  </a:lnTo>
                  <a:lnTo>
                    <a:pt x="62" y="17"/>
                  </a:lnTo>
                  <a:lnTo>
                    <a:pt x="58" y="17"/>
                  </a:lnTo>
                  <a:lnTo>
                    <a:pt x="55" y="20"/>
                  </a:lnTo>
                  <a:lnTo>
                    <a:pt x="53" y="22"/>
                  </a:lnTo>
                  <a:lnTo>
                    <a:pt x="51" y="24"/>
                  </a:lnTo>
                  <a:lnTo>
                    <a:pt x="49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3"/>
                  </a:lnTo>
                  <a:lnTo>
                    <a:pt x="35" y="35"/>
                  </a:lnTo>
                  <a:lnTo>
                    <a:pt x="33" y="40"/>
                  </a:lnTo>
                  <a:lnTo>
                    <a:pt x="31" y="42"/>
                  </a:lnTo>
                  <a:lnTo>
                    <a:pt x="29" y="44"/>
                  </a:lnTo>
                  <a:lnTo>
                    <a:pt x="27" y="46"/>
                  </a:lnTo>
                  <a:lnTo>
                    <a:pt x="27" y="48"/>
                  </a:lnTo>
                  <a:lnTo>
                    <a:pt x="24" y="51"/>
                  </a:lnTo>
                  <a:lnTo>
                    <a:pt x="22" y="53"/>
                  </a:lnTo>
                  <a:lnTo>
                    <a:pt x="20" y="55"/>
                  </a:lnTo>
                  <a:lnTo>
                    <a:pt x="18" y="57"/>
                  </a:lnTo>
                  <a:lnTo>
                    <a:pt x="18" y="62"/>
                  </a:lnTo>
                  <a:lnTo>
                    <a:pt x="15" y="64"/>
                  </a:lnTo>
                  <a:lnTo>
                    <a:pt x="13" y="66"/>
                  </a:lnTo>
                  <a:lnTo>
                    <a:pt x="13" y="68"/>
                  </a:lnTo>
                  <a:lnTo>
                    <a:pt x="11" y="73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7" y="79"/>
                  </a:lnTo>
                  <a:lnTo>
                    <a:pt x="7" y="84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2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2" y="155"/>
                  </a:lnTo>
                  <a:lnTo>
                    <a:pt x="2" y="157"/>
                  </a:lnTo>
                  <a:lnTo>
                    <a:pt x="4" y="161"/>
                  </a:lnTo>
                  <a:lnTo>
                    <a:pt x="4" y="164"/>
                  </a:lnTo>
                  <a:lnTo>
                    <a:pt x="4" y="166"/>
                  </a:lnTo>
                  <a:lnTo>
                    <a:pt x="7" y="170"/>
                  </a:lnTo>
                  <a:lnTo>
                    <a:pt x="7" y="172"/>
                  </a:lnTo>
                  <a:lnTo>
                    <a:pt x="9" y="175"/>
                  </a:lnTo>
                  <a:lnTo>
                    <a:pt x="9" y="177"/>
                  </a:lnTo>
                  <a:lnTo>
                    <a:pt x="11" y="181"/>
                  </a:lnTo>
                  <a:lnTo>
                    <a:pt x="13" y="183"/>
                  </a:lnTo>
                  <a:lnTo>
                    <a:pt x="13" y="186"/>
                  </a:lnTo>
                  <a:lnTo>
                    <a:pt x="15" y="188"/>
                  </a:lnTo>
                  <a:lnTo>
                    <a:pt x="18" y="192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22" y="199"/>
                  </a:lnTo>
                  <a:lnTo>
                    <a:pt x="24" y="201"/>
                  </a:lnTo>
                  <a:lnTo>
                    <a:pt x="27" y="203"/>
                  </a:lnTo>
                  <a:lnTo>
                    <a:pt x="27" y="206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3" y="214"/>
                  </a:lnTo>
                  <a:lnTo>
                    <a:pt x="35" y="217"/>
                  </a:lnTo>
                  <a:lnTo>
                    <a:pt x="38" y="219"/>
                  </a:lnTo>
                  <a:lnTo>
                    <a:pt x="42" y="221"/>
                  </a:lnTo>
                  <a:lnTo>
                    <a:pt x="44" y="223"/>
                  </a:lnTo>
                  <a:lnTo>
                    <a:pt x="46" y="226"/>
                  </a:lnTo>
                  <a:lnTo>
                    <a:pt x="49" y="228"/>
                  </a:lnTo>
                  <a:lnTo>
                    <a:pt x="51" y="228"/>
                  </a:lnTo>
                  <a:lnTo>
                    <a:pt x="53" y="230"/>
                  </a:lnTo>
                  <a:lnTo>
                    <a:pt x="55" y="232"/>
                  </a:lnTo>
                  <a:lnTo>
                    <a:pt x="58" y="234"/>
                  </a:lnTo>
                  <a:lnTo>
                    <a:pt x="62" y="237"/>
                  </a:lnTo>
                  <a:lnTo>
                    <a:pt x="64" y="237"/>
                  </a:lnTo>
                  <a:lnTo>
                    <a:pt x="66" y="239"/>
                  </a:lnTo>
                  <a:lnTo>
                    <a:pt x="69" y="241"/>
                  </a:lnTo>
                  <a:lnTo>
                    <a:pt x="71" y="241"/>
                  </a:lnTo>
                  <a:lnTo>
                    <a:pt x="75" y="243"/>
                  </a:lnTo>
                  <a:lnTo>
                    <a:pt x="77" y="243"/>
                  </a:lnTo>
                  <a:lnTo>
                    <a:pt x="80" y="245"/>
                  </a:lnTo>
                  <a:lnTo>
                    <a:pt x="84" y="245"/>
                  </a:lnTo>
                  <a:lnTo>
                    <a:pt x="86" y="248"/>
                  </a:lnTo>
                  <a:lnTo>
                    <a:pt x="89" y="248"/>
                  </a:lnTo>
                  <a:lnTo>
                    <a:pt x="91" y="250"/>
                  </a:lnTo>
                  <a:lnTo>
                    <a:pt x="95" y="250"/>
                  </a:lnTo>
                  <a:lnTo>
                    <a:pt x="97" y="250"/>
                  </a:lnTo>
                  <a:lnTo>
                    <a:pt x="102" y="250"/>
                  </a:lnTo>
                  <a:lnTo>
                    <a:pt x="104" y="252"/>
                  </a:lnTo>
                  <a:lnTo>
                    <a:pt x="106" y="252"/>
                  </a:lnTo>
                  <a:lnTo>
                    <a:pt x="111" y="252"/>
                  </a:lnTo>
                  <a:lnTo>
                    <a:pt x="113" y="252"/>
                  </a:lnTo>
                  <a:lnTo>
                    <a:pt x="117" y="252"/>
                  </a:lnTo>
                  <a:lnTo>
                    <a:pt x="120" y="252"/>
                  </a:lnTo>
                  <a:lnTo>
                    <a:pt x="124" y="252"/>
                  </a:lnTo>
                  <a:lnTo>
                    <a:pt x="126" y="254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4F3C1DC3-8125-EC82-D9A6-586F9EED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246" y="5279776"/>
              <a:ext cx="424093" cy="222547"/>
            </a:xfrm>
            <a:custGeom>
              <a:avLst/>
              <a:gdLst/>
              <a:ahLst/>
              <a:cxnLst>
                <a:cxn ang="0">
                  <a:pos x="2" y="82"/>
                </a:cxn>
                <a:cxn ang="0">
                  <a:pos x="2" y="75"/>
                </a:cxn>
                <a:cxn ang="0">
                  <a:pos x="4" y="69"/>
                </a:cxn>
                <a:cxn ang="0">
                  <a:pos x="4" y="62"/>
                </a:cxn>
                <a:cxn ang="0">
                  <a:pos x="6" y="55"/>
                </a:cxn>
                <a:cxn ang="0">
                  <a:pos x="9" y="49"/>
                </a:cxn>
                <a:cxn ang="0">
                  <a:pos x="13" y="44"/>
                </a:cxn>
                <a:cxn ang="0">
                  <a:pos x="15" y="38"/>
                </a:cxn>
                <a:cxn ang="0">
                  <a:pos x="20" y="31"/>
                </a:cxn>
                <a:cxn ang="0">
                  <a:pos x="24" y="27"/>
                </a:cxn>
                <a:cxn ang="0">
                  <a:pos x="31" y="20"/>
                </a:cxn>
                <a:cxn ang="0">
                  <a:pos x="35" y="18"/>
                </a:cxn>
                <a:cxn ang="0">
                  <a:pos x="42" y="13"/>
                </a:cxn>
                <a:cxn ang="0">
                  <a:pos x="49" y="9"/>
                </a:cxn>
                <a:cxn ang="0">
                  <a:pos x="53" y="7"/>
                </a:cxn>
                <a:cxn ang="0">
                  <a:pos x="60" y="4"/>
                </a:cxn>
                <a:cxn ang="0">
                  <a:pos x="64" y="2"/>
                </a:cxn>
                <a:cxn ang="0">
                  <a:pos x="71" y="2"/>
                </a:cxn>
                <a:cxn ang="0">
                  <a:pos x="77" y="2"/>
                </a:cxn>
                <a:cxn ang="0">
                  <a:pos x="84" y="0"/>
                </a:cxn>
                <a:cxn ang="0">
                  <a:pos x="91" y="2"/>
                </a:cxn>
                <a:cxn ang="0">
                  <a:pos x="97" y="2"/>
                </a:cxn>
                <a:cxn ang="0">
                  <a:pos x="104" y="2"/>
                </a:cxn>
                <a:cxn ang="0">
                  <a:pos x="108" y="4"/>
                </a:cxn>
                <a:cxn ang="0">
                  <a:pos x="115" y="4"/>
                </a:cxn>
                <a:cxn ang="0">
                  <a:pos x="122" y="7"/>
                </a:cxn>
                <a:cxn ang="0">
                  <a:pos x="126" y="9"/>
                </a:cxn>
                <a:cxn ang="0">
                  <a:pos x="133" y="13"/>
                </a:cxn>
                <a:cxn ang="0">
                  <a:pos x="139" y="18"/>
                </a:cxn>
                <a:cxn ang="0">
                  <a:pos x="144" y="22"/>
                </a:cxn>
                <a:cxn ang="0">
                  <a:pos x="150" y="29"/>
                </a:cxn>
                <a:cxn ang="0">
                  <a:pos x="155" y="33"/>
                </a:cxn>
                <a:cxn ang="0">
                  <a:pos x="159" y="40"/>
                </a:cxn>
                <a:cxn ang="0">
                  <a:pos x="162" y="47"/>
                </a:cxn>
                <a:cxn ang="0">
                  <a:pos x="164" y="51"/>
                </a:cxn>
                <a:cxn ang="0">
                  <a:pos x="166" y="58"/>
                </a:cxn>
                <a:cxn ang="0">
                  <a:pos x="168" y="64"/>
                </a:cxn>
                <a:cxn ang="0">
                  <a:pos x="170" y="71"/>
                </a:cxn>
                <a:cxn ang="0">
                  <a:pos x="170" y="78"/>
                </a:cxn>
                <a:cxn ang="0">
                  <a:pos x="173" y="84"/>
                </a:cxn>
                <a:cxn ang="0">
                  <a:pos x="159" y="78"/>
                </a:cxn>
                <a:cxn ang="0">
                  <a:pos x="155" y="66"/>
                </a:cxn>
                <a:cxn ang="0">
                  <a:pos x="150" y="58"/>
                </a:cxn>
                <a:cxn ang="0">
                  <a:pos x="146" y="51"/>
                </a:cxn>
                <a:cxn ang="0">
                  <a:pos x="139" y="42"/>
                </a:cxn>
                <a:cxn ang="0">
                  <a:pos x="133" y="38"/>
                </a:cxn>
                <a:cxn ang="0">
                  <a:pos x="124" y="33"/>
                </a:cxn>
                <a:cxn ang="0">
                  <a:pos x="117" y="29"/>
                </a:cxn>
                <a:cxn ang="0">
                  <a:pos x="106" y="27"/>
                </a:cxn>
                <a:cxn ang="0">
                  <a:pos x="97" y="24"/>
                </a:cxn>
                <a:cxn ang="0">
                  <a:pos x="86" y="24"/>
                </a:cxn>
                <a:cxn ang="0">
                  <a:pos x="75" y="24"/>
                </a:cxn>
                <a:cxn ang="0">
                  <a:pos x="66" y="27"/>
                </a:cxn>
                <a:cxn ang="0">
                  <a:pos x="55" y="29"/>
                </a:cxn>
                <a:cxn ang="0">
                  <a:pos x="49" y="33"/>
                </a:cxn>
                <a:cxn ang="0">
                  <a:pos x="40" y="38"/>
                </a:cxn>
                <a:cxn ang="0">
                  <a:pos x="33" y="42"/>
                </a:cxn>
                <a:cxn ang="0">
                  <a:pos x="26" y="51"/>
                </a:cxn>
                <a:cxn ang="0">
                  <a:pos x="22" y="58"/>
                </a:cxn>
                <a:cxn ang="0">
                  <a:pos x="18" y="66"/>
                </a:cxn>
                <a:cxn ang="0">
                  <a:pos x="13" y="78"/>
                </a:cxn>
              </a:cxnLst>
              <a:rect l="0" t="0" r="r" b="b"/>
              <a:pathLst>
                <a:path w="173" h="84">
                  <a:moveTo>
                    <a:pt x="13" y="84"/>
                  </a:moveTo>
                  <a:lnTo>
                    <a:pt x="0" y="84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4" y="69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6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15" y="38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6" y="24"/>
                  </a:lnTo>
                  <a:lnTo>
                    <a:pt x="29" y="22"/>
                  </a:lnTo>
                  <a:lnTo>
                    <a:pt x="31" y="20"/>
                  </a:lnTo>
                  <a:lnTo>
                    <a:pt x="33" y="20"/>
                  </a:lnTo>
                  <a:lnTo>
                    <a:pt x="33" y="18"/>
                  </a:lnTo>
                  <a:lnTo>
                    <a:pt x="35" y="18"/>
                  </a:lnTo>
                  <a:lnTo>
                    <a:pt x="37" y="16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7" y="4"/>
                  </a:lnTo>
                  <a:lnTo>
                    <a:pt x="60" y="4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7" y="2"/>
                  </a:lnTo>
                  <a:lnTo>
                    <a:pt x="80" y="2"/>
                  </a:lnTo>
                  <a:lnTo>
                    <a:pt x="82" y="2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1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97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5" y="4"/>
                  </a:lnTo>
                  <a:lnTo>
                    <a:pt x="117" y="7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2" y="9"/>
                  </a:lnTo>
                  <a:lnTo>
                    <a:pt x="124" y="9"/>
                  </a:lnTo>
                  <a:lnTo>
                    <a:pt x="126" y="9"/>
                  </a:lnTo>
                  <a:lnTo>
                    <a:pt x="128" y="11"/>
                  </a:lnTo>
                  <a:lnTo>
                    <a:pt x="131" y="13"/>
                  </a:lnTo>
                  <a:lnTo>
                    <a:pt x="133" y="13"/>
                  </a:lnTo>
                  <a:lnTo>
                    <a:pt x="135" y="16"/>
                  </a:lnTo>
                  <a:lnTo>
                    <a:pt x="137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8" y="27"/>
                  </a:lnTo>
                  <a:lnTo>
                    <a:pt x="150" y="29"/>
                  </a:lnTo>
                  <a:lnTo>
                    <a:pt x="150" y="31"/>
                  </a:lnTo>
                  <a:lnTo>
                    <a:pt x="153" y="31"/>
                  </a:lnTo>
                  <a:lnTo>
                    <a:pt x="155" y="33"/>
                  </a:lnTo>
                  <a:lnTo>
                    <a:pt x="155" y="35"/>
                  </a:lnTo>
                  <a:lnTo>
                    <a:pt x="157" y="38"/>
                  </a:lnTo>
                  <a:lnTo>
                    <a:pt x="159" y="40"/>
                  </a:lnTo>
                  <a:lnTo>
                    <a:pt x="159" y="42"/>
                  </a:lnTo>
                  <a:lnTo>
                    <a:pt x="159" y="44"/>
                  </a:lnTo>
                  <a:lnTo>
                    <a:pt x="162" y="47"/>
                  </a:lnTo>
                  <a:lnTo>
                    <a:pt x="162" y="49"/>
                  </a:lnTo>
                  <a:lnTo>
                    <a:pt x="164" y="49"/>
                  </a:lnTo>
                  <a:lnTo>
                    <a:pt x="164" y="51"/>
                  </a:lnTo>
                  <a:lnTo>
                    <a:pt x="164" y="53"/>
                  </a:lnTo>
                  <a:lnTo>
                    <a:pt x="166" y="55"/>
                  </a:lnTo>
                  <a:lnTo>
                    <a:pt x="166" y="58"/>
                  </a:lnTo>
                  <a:lnTo>
                    <a:pt x="166" y="60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6"/>
                  </a:lnTo>
                  <a:lnTo>
                    <a:pt x="168" y="69"/>
                  </a:lnTo>
                  <a:lnTo>
                    <a:pt x="170" y="71"/>
                  </a:lnTo>
                  <a:lnTo>
                    <a:pt x="170" y="73"/>
                  </a:lnTo>
                  <a:lnTo>
                    <a:pt x="170" y="75"/>
                  </a:lnTo>
                  <a:lnTo>
                    <a:pt x="170" y="78"/>
                  </a:lnTo>
                  <a:lnTo>
                    <a:pt x="170" y="80"/>
                  </a:lnTo>
                  <a:lnTo>
                    <a:pt x="173" y="82"/>
                  </a:lnTo>
                  <a:lnTo>
                    <a:pt x="173" y="84"/>
                  </a:lnTo>
                  <a:lnTo>
                    <a:pt x="159" y="84"/>
                  </a:lnTo>
                  <a:lnTo>
                    <a:pt x="159" y="80"/>
                  </a:lnTo>
                  <a:lnTo>
                    <a:pt x="159" y="78"/>
                  </a:lnTo>
                  <a:lnTo>
                    <a:pt x="157" y="73"/>
                  </a:lnTo>
                  <a:lnTo>
                    <a:pt x="157" y="71"/>
                  </a:lnTo>
                  <a:lnTo>
                    <a:pt x="155" y="66"/>
                  </a:lnTo>
                  <a:lnTo>
                    <a:pt x="153" y="64"/>
                  </a:lnTo>
                  <a:lnTo>
                    <a:pt x="153" y="60"/>
                  </a:lnTo>
                  <a:lnTo>
                    <a:pt x="150" y="58"/>
                  </a:lnTo>
                  <a:lnTo>
                    <a:pt x="148" y="55"/>
                  </a:lnTo>
                  <a:lnTo>
                    <a:pt x="148" y="53"/>
                  </a:lnTo>
                  <a:lnTo>
                    <a:pt x="146" y="51"/>
                  </a:lnTo>
                  <a:lnTo>
                    <a:pt x="144" y="49"/>
                  </a:lnTo>
                  <a:lnTo>
                    <a:pt x="142" y="44"/>
                  </a:lnTo>
                  <a:lnTo>
                    <a:pt x="139" y="42"/>
                  </a:lnTo>
                  <a:lnTo>
                    <a:pt x="137" y="42"/>
                  </a:lnTo>
                  <a:lnTo>
                    <a:pt x="135" y="40"/>
                  </a:lnTo>
                  <a:lnTo>
                    <a:pt x="133" y="38"/>
                  </a:lnTo>
                  <a:lnTo>
                    <a:pt x="131" y="35"/>
                  </a:lnTo>
                  <a:lnTo>
                    <a:pt x="128" y="33"/>
                  </a:lnTo>
                  <a:lnTo>
                    <a:pt x="124" y="33"/>
                  </a:lnTo>
                  <a:lnTo>
                    <a:pt x="122" y="31"/>
                  </a:lnTo>
                  <a:lnTo>
                    <a:pt x="119" y="31"/>
                  </a:lnTo>
                  <a:lnTo>
                    <a:pt x="117" y="29"/>
                  </a:lnTo>
                  <a:lnTo>
                    <a:pt x="113" y="29"/>
                  </a:lnTo>
                  <a:lnTo>
                    <a:pt x="111" y="27"/>
                  </a:lnTo>
                  <a:lnTo>
                    <a:pt x="106" y="27"/>
                  </a:lnTo>
                  <a:lnTo>
                    <a:pt x="104" y="27"/>
                  </a:lnTo>
                  <a:lnTo>
                    <a:pt x="100" y="24"/>
                  </a:lnTo>
                  <a:lnTo>
                    <a:pt x="97" y="24"/>
                  </a:lnTo>
                  <a:lnTo>
                    <a:pt x="93" y="24"/>
                  </a:lnTo>
                  <a:lnTo>
                    <a:pt x="91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5" y="24"/>
                  </a:lnTo>
                  <a:lnTo>
                    <a:pt x="73" y="24"/>
                  </a:lnTo>
                  <a:lnTo>
                    <a:pt x="69" y="27"/>
                  </a:lnTo>
                  <a:lnTo>
                    <a:pt x="66" y="27"/>
                  </a:lnTo>
                  <a:lnTo>
                    <a:pt x="62" y="27"/>
                  </a:lnTo>
                  <a:lnTo>
                    <a:pt x="60" y="29"/>
                  </a:lnTo>
                  <a:lnTo>
                    <a:pt x="55" y="29"/>
                  </a:lnTo>
                  <a:lnTo>
                    <a:pt x="53" y="31"/>
                  </a:lnTo>
                  <a:lnTo>
                    <a:pt x="51" y="31"/>
                  </a:lnTo>
                  <a:lnTo>
                    <a:pt x="49" y="33"/>
                  </a:lnTo>
                  <a:lnTo>
                    <a:pt x="44" y="33"/>
                  </a:lnTo>
                  <a:lnTo>
                    <a:pt x="42" y="35"/>
                  </a:lnTo>
                  <a:lnTo>
                    <a:pt x="40" y="38"/>
                  </a:lnTo>
                  <a:lnTo>
                    <a:pt x="37" y="40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1" y="44"/>
                  </a:lnTo>
                  <a:lnTo>
                    <a:pt x="29" y="49"/>
                  </a:lnTo>
                  <a:lnTo>
                    <a:pt x="26" y="51"/>
                  </a:lnTo>
                  <a:lnTo>
                    <a:pt x="24" y="53"/>
                  </a:lnTo>
                  <a:lnTo>
                    <a:pt x="24" y="55"/>
                  </a:lnTo>
                  <a:lnTo>
                    <a:pt x="22" y="58"/>
                  </a:lnTo>
                  <a:lnTo>
                    <a:pt x="20" y="60"/>
                  </a:lnTo>
                  <a:lnTo>
                    <a:pt x="20" y="64"/>
                  </a:lnTo>
                  <a:lnTo>
                    <a:pt x="18" y="66"/>
                  </a:lnTo>
                  <a:lnTo>
                    <a:pt x="15" y="71"/>
                  </a:lnTo>
                  <a:lnTo>
                    <a:pt x="15" y="73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3" y="84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7ACAFA4E-6E88-964F-8995-43EEC3A5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6371" y="5120814"/>
              <a:ext cx="112765" cy="124521"/>
            </a:xfrm>
            <a:custGeom>
              <a:avLst/>
              <a:gdLst/>
              <a:ahLst/>
              <a:cxnLst>
                <a:cxn ang="0">
                  <a:pos x="19" y="47"/>
                </a:cxn>
                <a:cxn ang="0">
                  <a:pos x="15" y="45"/>
                </a:cxn>
                <a:cxn ang="0">
                  <a:pos x="11" y="45"/>
                </a:cxn>
                <a:cxn ang="0">
                  <a:pos x="8" y="42"/>
                </a:cxn>
                <a:cxn ang="0">
                  <a:pos x="6" y="40"/>
                </a:cxn>
                <a:cxn ang="0">
                  <a:pos x="4" y="38"/>
                </a:cxn>
                <a:cxn ang="0">
                  <a:pos x="2" y="36"/>
                </a:cxn>
                <a:cxn ang="0">
                  <a:pos x="2" y="31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2" y="14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6" y="5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7" y="0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35" y="5"/>
                </a:cxn>
                <a:cxn ang="0">
                  <a:pos x="37" y="7"/>
                </a:cxn>
                <a:cxn ang="0">
                  <a:pos x="39" y="9"/>
                </a:cxn>
                <a:cxn ang="0">
                  <a:pos x="42" y="11"/>
                </a:cxn>
                <a:cxn ang="0">
                  <a:pos x="44" y="14"/>
                </a:cxn>
                <a:cxn ang="0">
                  <a:pos x="44" y="18"/>
                </a:cxn>
                <a:cxn ang="0">
                  <a:pos x="46" y="20"/>
                </a:cxn>
                <a:cxn ang="0">
                  <a:pos x="46" y="25"/>
                </a:cxn>
                <a:cxn ang="0">
                  <a:pos x="44" y="29"/>
                </a:cxn>
                <a:cxn ang="0">
                  <a:pos x="44" y="33"/>
                </a:cxn>
                <a:cxn ang="0">
                  <a:pos x="42" y="36"/>
                </a:cxn>
                <a:cxn ang="0">
                  <a:pos x="37" y="40"/>
                </a:cxn>
                <a:cxn ang="0">
                  <a:pos x="35" y="42"/>
                </a:cxn>
                <a:cxn ang="0">
                  <a:pos x="33" y="45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2" y="47"/>
                </a:cxn>
              </a:cxnLst>
              <a:rect l="0" t="0" r="r" b="b"/>
              <a:pathLst>
                <a:path w="46" h="47">
                  <a:moveTo>
                    <a:pt x="22" y="47"/>
                  </a:moveTo>
                  <a:lnTo>
                    <a:pt x="19" y="47"/>
                  </a:lnTo>
                  <a:lnTo>
                    <a:pt x="17" y="45"/>
                  </a:lnTo>
                  <a:lnTo>
                    <a:pt x="15" y="45"/>
                  </a:lnTo>
                  <a:lnTo>
                    <a:pt x="13" y="45"/>
                  </a:lnTo>
                  <a:lnTo>
                    <a:pt x="11" y="45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7" y="7"/>
                  </a:lnTo>
                  <a:lnTo>
                    <a:pt x="39" y="7"/>
                  </a:lnTo>
                  <a:lnTo>
                    <a:pt x="39" y="9"/>
                  </a:lnTo>
                  <a:lnTo>
                    <a:pt x="42" y="9"/>
                  </a:lnTo>
                  <a:lnTo>
                    <a:pt x="42" y="11"/>
                  </a:lnTo>
                  <a:lnTo>
                    <a:pt x="42" y="14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5"/>
                  </a:lnTo>
                  <a:lnTo>
                    <a:pt x="44" y="27"/>
                  </a:lnTo>
                  <a:lnTo>
                    <a:pt x="44" y="29"/>
                  </a:lnTo>
                  <a:lnTo>
                    <a:pt x="44" y="31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39" y="38"/>
                  </a:lnTo>
                  <a:lnTo>
                    <a:pt x="37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5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2" y="47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89B0172-46C8-962D-3EFB-CDFCC8E7D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998" y="5120814"/>
              <a:ext cx="115215" cy="124521"/>
            </a:xfrm>
            <a:custGeom>
              <a:avLst/>
              <a:gdLst/>
              <a:ahLst/>
              <a:cxnLst>
                <a:cxn ang="0">
                  <a:pos x="23" y="47"/>
                </a:cxn>
                <a:cxn ang="0">
                  <a:pos x="20" y="45"/>
                </a:cxn>
                <a:cxn ang="0">
                  <a:pos x="16" y="45"/>
                </a:cxn>
                <a:cxn ang="0">
                  <a:pos x="14" y="42"/>
                </a:cxn>
                <a:cxn ang="0">
                  <a:pos x="9" y="40"/>
                </a:cxn>
                <a:cxn ang="0">
                  <a:pos x="7" y="38"/>
                </a:cxn>
                <a:cxn ang="0">
                  <a:pos x="5" y="33"/>
                </a:cxn>
                <a:cxn ang="0">
                  <a:pos x="3" y="31"/>
                </a:cxn>
                <a:cxn ang="0">
                  <a:pos x="3" y="27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3" y="18"/>
                </a:cxn>
                <a:cxn ang="0">
                  <a:pos x="3" y="14"/>
                </a:cxn>
                <a:cxn ang="0">
                  <a:pos x="5" y="11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11" y="5"/>
                </a:cxn>
                <a:cxn ang="0">
                  <a:pos x="14" y="2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9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40" y="5"/>
                </a:cxn>
                <a:cxn ang="0">
                  <a:pos x="42" y="7"/>
                </a:cxn>
                <a:cxn ang="0">
                  <a:pos x="45" y="9"/>
                </a:cxn>
                <a:cxn ang="0">
                  <a:pos x="45" y="14"/>
                </a:cxn>
                <a:cxn ang="0">
                  <a:pos x="47" y="16"/>
                </a:cxn>
                <a:cxn ang="0">
                  <a:pos x="47" y="20"/>
                </a:cxn>
                <a:cxn ang="0">
                  <a:pos x="47" y="25"/>
                </a:cxn>
                <a:cxn ang="0">
                  <a:pos x="47" y="29"/>
                </a:cxn>
                <a:cxn ang="0">
                  <a:pos x="45" y="31"/>
                </a:cxn>
                <a:cxn ang="0">
                  <a:pos x="45" y="36"/>
                </a:cxn>
                <a:cxn ang="0">
                  <a:pos x="42" y="38"/>
                </a:cxn>
                <a:cxn ang="0">
                  <a:pos x="40" y="40"/>
                </a:cxn>
                <a:cxn ang="0">
                  <a:pos x="38" y="42"/>
                </a:cxn>
                <a:cxn ang="0">
                  <a:pos x="36" y="45"/>
                </a:cxn>
                <a:cxn ang="0">
                  <a:pos x="31" y="45"/>
                </a:cxn>
                <a:cxn ang="0">
                  <a:pos x="27" y="47"/>
                </a:cxn>
              </a:cxnLst>
              <a:rect l="0" t="0" r="r" b="b"/>
              <a:pathLst>
                <a:path w="47" h="47">
                  <a:moveTo>
                    <a:pt x="25" y="47"/>
                  </a:moveTo>
                  <a:lnTo>
                    <a:pt x="23" y="47"/>
                  </a:lnTo>
                  <a:lnTo>
                    <a:pt x="20" y="47"/>
                  </a:lnTo>
                  <a:lnTo>
                    <a:pt x="20" y="45"/>
                  </a:lnTo>
                  <a:lnTo>
                    <a:pt x="18" y="45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11" y="42"/>
                  </a:lnTo>
                  <a:lnTo>
                    <a:pt x="9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29"/>
                  </a:lnTo>
                  <a:lnTo>
                    <a:pt x="3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11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5" y="9"/>
                  </a:lnTo>
                  <a:lnTo>
                    <a:pt x="45" y="11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7" y="16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5" y="47"/>
                  </a:lnTo>
                </a:path>
              </a:pathLst>
            </a:custGeom>
            <a:noFill/>
            <a:ln w="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5B9F490-12D7-47F2-545E-06615E89C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3191" y="5632114"/>
              <a:ext cx="4633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600" b="1" dirty="0">
                  <a:solidFill>
                    <a:srgbClr val="0000FF"/>
                  </a:solidFill>
                </a:rPr>
                <a:t>Yes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B540FD-6EC2-C744-6C82-DB84F01BD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1075" y="5650857"/>
              <a:ext cx="4780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sz="2600" b="1" dirty="0">
                  <a:solidFill>
                    <a:srgbClr val="0000FF"/>
                  </a:solidFill>
                </a:rPr>
                <a:t>No</a:t>
              </a:r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54DFF9A-E914-70C8-1B6B-B26AF754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5060" y="4283614"/>
              <a:ext cx="170814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4000" b="1" dirty="0">
                  <a:solidFill>
                    <a:srgbClr val="000000"/>
                  </a:solidFill>
                </a:rPr>
                <a:t>Binary</a:t>
              </a:r>
              <a:endParaRPr lang="en-US" sz="4000" dirty="0">
                <a:latin typeface="Times New Roman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0EB65A-3C2E-B9AF-481A-D14F123DC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365" y="7250905"/>
              <a:ext cx="482928" cy="5033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5AB66C-6B37-7C4A-25D5-EAC8A204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365" y="7250905"/>
              <a:ext cx="482928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FDB43C7-4544-96F3-C38C-975622877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43" y="7250905"/>
              <a:ext cx="478024" cy="503380"/>
            </a:xfrm>
            <a:prstGeom prst="rect">
              <a:avLst/>
            </a:prstGeom>
            <a:solidFill>
              <a:srgbClr val="6633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2389486-F893-19E9-4DF9-4C9C49CE2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43" y="7250905"/>
              <a:ext cx="478024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4AD5EE-E9CE-75CD-2064-96EB0013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1274" y="7250905"/>
              <a:ext cx="482927" cy="503380"/>
            </a:xfrm>
            <a:prstGeom prst="rect">
              <a:avLst/>
            </a:prstGeom>
            <a:solidFill>
              <a:srgbClr val="0099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603EB82-29B5-9C65-C9C8-82EB5B12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1274" y="7250905"/>
              <a:ext cx="482927" cy="503380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7B86B261-796E-377D-6ECA-EE116266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2101" y="6752824"/>
              <a:ext cx="294169" cy="386808"/>
            </a:xfrm>
            <a:custGeom>
              <a:avLst/>
              <a:gdLst/>
              <a:ahLst/>
              <a:cxnLst>
                <a:cxn ang="0">
                  <a:pos x="0" y="14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91" y="97"/>
                </a:cxn>
                <a:cxn ang="0">
                  <a:pos x="91" y="0"/>
                </a:cxn>
                <a:cxn ang="0">
                  <a:pos x="120" y="0"/>
                </a:cxn>
                <a:cxn ang="0">
                  <a:pos x="120" y="146"/>
                </a:cxn>
                <a:cxn ang="0">
                  <a:pos x="89" y="146"/>
                </a:cxn>
                <a:cxn ang="0">
                  <a:pos x="29" y="51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120" h="146">
                  <a:moveTo>
                    <a:pt x="0" y="14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91" y="97"/>
                  </a:lnTo>
                  <a:lnTo>
                    <a:pt x="91" y="0"/>
                  </a:lnTo>
                  <a:lnTo>
                    <a:pt x="120" y="0"/>
                  </a:lnTo>
                  <a:lnTo>
                    <a:pt x="120" y="146"/>
                  </a:lnTo>
                  <a:lnTo>
                    <a:pt x="89" y="146"/>
                  </a:lnTo>
                  <a:lnTo>
                    <a:pt x="29" y="51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3F8042B9-43CF-3302-7B38-284A1F9E9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5104" y="6850851"/>
              <a:ext cx="277010" cy="294079"/>
            </a:xfrm>
            <a:custGeom>
              <a:avLst/>
              <a:gdLst/>
              <a:ahLst/>
              <a:cxnLst>
                <a:cxn ang="0">
                  <a:pos x="2" y="45"/>
                </a:cxn>
                <a:cxn ang="0">
                  <a:pos x="5" y="36"/>
                </a:cxn>
                <a:cxn ang="0">
                  <a:pos x="7" y="27"/>
                </a:cxn>
                <a:cxn ang="0">
                  <a:pos x="14" y="20"/>
                </a:cxn>
                <a:cxn ang="0">
                  <a:pos x="18" y="14"/>
                </a:cxn>
                <a:cxn ang="0">
                  <a:pos x="27" y="9"/>
                </a:cxn>
                <a:cxn ang="0">
                  <a:pos x="33" y="5"/>
                </a:cxn>
                <a:cxn ang="0">
                  <a:pos x="42" y="3"/>
                </a:cxn>
                <a:cxn ang="0">
                  <a:pos x="51" y="0"/>
                </a:cxn>
                <a:cxn ang="0">
                  <a:pos x="62" y="0"/>
                </a:cxn>
                <a:cxn ang="0">
                  <a:pos x="71" y="3"/>
                </a:cxn>
                <a:cxn ang="0">
                  <a:pos x="82" y="5"/>
                </a:cxn>
                <a:cxn ang="0">
                  <a:pos x="91" y="9"/>
                </a:cxn>
                <a:cxn ang="0">
                  <a:pos x="95" y="16"/>
                </a:cxn>
                <a:cxn ang="0">
                  <a:pos x="102" y="20"/>
                </a:cxn>
                <a:cxn ang="0">
                  <a:pos x="107" y="29"/>
                </a:cxn>
                <a:cxn ang="0">
                  <a:pos x="111" y="36"/>
                </a:cxn>
                <a:cxn ang="0">
                  <a:pos x="113" y="47"/>
                </a:cxn>
                <a:cxn ang="0">
                  <a:pos x="113" y="58"/>
                </a:cxn>
                <a:cxn ang="0">
                  <a:pos x="111" y="69"/>
                </a:cxn>
                <a:cxn ang="0">
                  <a:pos x="109" y="78"/>
                </a:cxn>
                <a:cxn ang="0">
                  <a:pos x="104" y="87"/>
                </a:cxn>
                <a:cxn ang="0">
                  <a:pos x="100" y="93"/>
                </a:cxn>
                <a:cxn ang="0">
                  <a:pos x="93" y="98"/>
                </a:cxn>
                <a:cxn ang="0">
                  <a:pos x="84" y="104"/>
                </a:cxn>
                <a:cxn ang="0">
                  <a:pos x="78" y="109"/>
                </a:cxn>
                <a:cxn ang="0">
                  <a:pos x="67" y="111"/>
                </a:cxn>
                <a:cxn ang="0">
                  <a:pos x="56" y="111"/>
                </a:cxn>
                <a:cxn ang="0">
                  <a:pos x="45" y="109"/>
                </a:cxn>
                <a:cxn ang="0">
                  <a:pos x="33" y="107"/>
                </a:cxn>
                <a:cxn ang="0">
                  <a:pos x="27" y="102"/>
                </a:cxn>
                <a:cxn ang="0">
                  <a:pos x="20" y="98"/>
                </a:cxn>
                <a:cxn ang="0">
                  <a:pos x="14" y="91"/>
                </a:cxn>
                <a:cxn ang="0">
                  <a:pos x="7" y="85"/>
                </a:cxn>
                <a:cxn ang="0">
                  <a:pos x="5" y="76"/>
                </a:cxn>
                <a:cxn ang="0">
                  <a:pos x="2" y="65"/>
                </a:cxn>
                <a:cxn ang="0">
                  <a:pos x="0" y="54"/>
                </a:cxn>
                <a:cxn ang="0">
                  <a:pos x="31" y="65"/>
                </a:cxn>
                <a:cxn ang="0">
                  <a:pos x="33" y="76"/>
                </a:cxn>
                <a:cxn ang="0">
                  <a:pos x="40" y="80"/>
                </a:cxn>
                <a:cxn ang="0">
                  <a:pos x="47" y="87"/>
                </a:cxn>
                <a:cxn ang="0">
                  <a:pos x="58" y="89"/>
                </a:cxn>
                <a:cxn ang="0">
                  <a:pos x="69" y="87"/>
                </a:cxn>
                <a:cxn ang="0">
                  <a:pos x="78" y="78"/>
                </a:cxn>
                <a:cxn ang="0">
                  <a:pos x="82" y="71"/>
                </a:cxn>
                <a:cxn ang="0">
                  <a:pos x="84" y="60"/>
                </a:cxn>
                <a:cxn ang="0">
                  <a:pos x="82" y="49"/>
                </a:cxn>
                <a:cxn ang="0">
                  <a:pos x="80" y="40"/>
                </a:cxn>
                <a:cxn ang="0">
                  <a:pos x="76" y="31"/>
                </a:cxn>
                <a:cxn ang="0">
                  <a:pos x="69" y="27"/>
                </a:cxn>
                <a:cxn ang="0">
                  <a:pos x="60" y="23"/>
                </a:cxn>
                <a:cxn ang="0">
                  <a:pos x="49" y="25"/>
                </a:cxn>
                <a:cxn ang="0">
                  <a:pos x="42" y="29"/>
                </a:cxn>
                <a:cxn ang="0">
                  <a:pos x="36" y="34"/>
                </a:cxn>
                <a:cxn ang="0">
                  <a:pos x="31" y="45"/>
                </a:cxn>
                <a:cxn ang="0">
                  <a:pos x="31" y="56"/>
                </a:cxn>
              </a:cxnLst>
              <a:rect l="0" t="0" r="r" b="b"/>
              <a:pathLst>
                <a:path w="113" h="111">
                  <a:moveTo>
                    <a:pt x="0" y="54"/>
                  </a:moveTo>
                  <a:lnTo>
                    <a:pt x="0" y="51"/>
                  </a:lnTo>
                  <a:lnTo>
                    <a:pt x="0" y="49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4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9" y="27"/>
                  </a:lnTo>
                  <a:lnTo>
                    <a:pt x="9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22" y="11"/>
                  </a:lnTo>
                  <a:lnTo>
                    <a:pt x="25" y="9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2" y="3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6" y="3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9" y="9"/>
                  </a:lnTo>
                  <a:lnTo>
                    <a:pt x="91" y="9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3" y="14"/>
                  </a:lnTo>
                  <a:lnTo>
                    <a:pt x="95" y="14"/>
                  </a:lnTo>
                  <a:lnTo>
                    <a:pt x="95" y="16"/>
                  </a:lnTo>
                  <a:lnTo>
                    <a:pt x="98" y="16"/>
                  </a:lnTo>
                  <a:lnTo>
                    <a:pt x="98" y="18"/>
                  </a:lnTo>
                  <a:lnTo>
                    <a:pt x="100" y="18"/>
                  </a:lnTo>
                  <a:lnTo>
                    <a:pt x="100" y="20"/>
                  </a:lnTo>
                  <a:lnTo>
                    <a:pt x="102" y="20"/>
                  </a:lnTo>
                  <a:lnTo>
                    <a:pt x="102" y="23"/>
                  </a:lnTo>
                  <a:lnTo>
                    <a:pt x="104" y="23"/>
                  </a:lnTo>
                  <a:lnTo>
                    <a:pt x="104" y="25"/>
                  </a:lnTo>
                  <a:lnTo>
                    <a:pt x="107" y="27"/>
                  </a:lnTo>
                  <a:lnTo>
                    <a:pt x="107" y="29"/>
                  </a:lnTo>
                  <a:lnTo>
                    <a:pt x="107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6"/>
                  </a:lnTo>
                  <a:lnTo>
                    <a:pt x="111" y="36"/>
                  </a:lnTo>
                  <a:lnTo>
                    <a:pt x="111" y="38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3" y="45"/>
                  </a:lnTo>
                  <a:lnTo>
                    <a:pt x="113" y="47"/>
                  </a:lnTo>
                  <a:lnTo>
                    <a:pt x="113" y="49"/>
                  </a:lnTo>
                  <a:lnTo>
                    <a:pt x="113" y="51"/>
                  </a:lnTo>
                  <a:lnTo>
                    <a:pt x="113" y="54"/>
                  </a:lnTo>
                  <a:lnTo>
                    <a:pt x="113" y="56"/>
                  </a:lnTo>
                  <a:lnTo>
                    <a:pt x="113" y="58"/>
                  </a:lnTo>
                  <a:lnTo>
                    <a:pt x="113" y="60"/>
                  </a:lnTo>
                  <a:lnTo>
                    <a:pt x="113" y="62"/>
                  </a:lnTo>
                  <a:lnTo>
                    <a:pt x="113" y="65"/>
                  </a:lnTo>
                  <a:lnTo>
                    <a:pt x="113" y="67"/>
                  </a:lnTo>
                  <a:lnTo>
                    <a:pt x="111" y="69"/>
                  </a:lnTo>
                  <a:lnTo>
                    <a:pt x="111" y="71"/>
                  </a:lnTo>
                  <a:lnTo>
                    <a:pt x="111" y="73"/>
                  </a:lnTo>
                  <a:lnTo>
                    <a:pt x="111" y="76"/>
                  </a:lnTo>
                  <a:lnTo>
                    <a:pt x="109" y="76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07" y="80"/>
                  </a:lnTo>
                  <a:lnTo>
                    <a:pt x="107" y="82"/>
                  </a:lnTo>
                  <a:lnTo>
                    <a:pt x="107" y="85"/>
                  </a:lnTo>
                  <a:lnTo>
                    <a:pt x="104" y="87"/>
                  </a:lnTo>
                  <a:lnTo>
                    <a:pt x="104" y="89"/>
                  </a:lnTo>
                  <a:lnTo>
                    <a:pt x="102" y="89"/>
                  </a:lnTo>
                  <a:lnTo>
                    <a:pt x="102" y="91"/>
                  </a:lnTo>
                  <a:lnTo>
                    <a:pt x="100" y="91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6"/>
                  </a:lnTo>
                  <a:lnTo>
                    <a:pt x="95" y="96"/>
                  </a:lnTo>
                  <a:lnTo>
                    <a:pt x="95" y="98"/>
                  </a:lnTo>
                  <a:lnTo>
                    <a:pt x="93" y="98"/>
                  </a:lnTo>
                  <a:lnTo>
                    <a:pt x="91" y="100"/>
                  </a:lnTo>
                  <a:lnTo>
                    <a:pt x="89" y="102"/>
                  </a:lnTo>
                  <a:lnTo>
                    <a:pt x="87" y="102"/>
                  </a:lnTo>
                  <a:lnTo>
                    <a:pt x="87" y="104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0" y="107"/>
                  </a:lnTo>
                  <a:lnTo>
                    <a:pt x="78" y="107"/>
                  </a:lnTo>
                  <a:lnTo>
                    <a:pt x="78" y="109"/>
                  </a:lnTo>
                  <a:lnTo>
                    <a:pt x="76" y="109"/>
                  </a:lnTo>
                  <a:lnTo>
                    <a:pt x="73" y="109"/>
                  </a:lnTo>
                  <a:lnTo>
                    <a:pt x="71" y="109"/>
                  </a:lnTo>
                  <a:lnTo>
                    <a:pt x="69" y="109"/>
                  </a:lnTo>
                  <a:lnTo>
                    <a:pt x="67" y="111"/>
                  </a:lnTo>
                  <a:lnTo>
                    <a:pt x="64" y="111"/>
                  </a:lnTo>
                  <a:lnTo>
                    <a:pt x="62" y="111"/>
                  </a:lnTo>
                  <a:lnTo>
                    <a:pt x="60" y="111"/>
                  </a:lnTo>
                  <a:lnTo>
                    <a:pt x="58" y="111"/>
                  </a:lnTo>
                  <a:lnTo>
                    <a:pt x="56" y="111"/>
                  </a:lnTo>
                  <a:lnTo>
                    <a:pt x="53" y="111"/>
                  </a:lnTo>
                  <a:lnTo>
                    <a:pt x="51" y="111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5" y="109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38" y="109"/>
                  </a:lnTo>
                  <a:lnTo>
                    <a:pt x="36" y="107"/>
                  </a:lnTo>
                  <a:lnTo>
                    <a:pt x="33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5" y="102"/>
                  </a:lnTo>
                  <a:lnTo>
                    <a:pt x="22" y="102"/>
                  </a:lnTo>
                  <a:lnTo>
                    <a:pt x="22" y="100"/>
                  </a:lnTo>
                  <a:lnTo>
                    <a:pt x="20" y="100"/>
                  </a:lnTo>
                  <a:lnTo>
                    <a:pt x="20" y="98"/>
                  </a:lnTo>
                  <a:lnTo>
                    <a:pt x="18" y="98"/>
                  </a:lnTo>
                  <a:lnTo>
                    <a:pt x="16" y="96"/>
                  </a:lnTo>
                  <a:lnTo>
                    <a:pt x="16" y="93"/>
                  </a:lnTo>
                  <a:lnTo>
                    <a:pt x="14" y="93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7" y="85"/>
                  </a:lnTo>
                  <a:lnTo>
                    <a:pt x="7" y="82"/>
                  </a:lnTo>
                  <a:lnTo>
                    <a:pt x="7" y="80"/>
                  </a:lnTo>
                  <a:lnTo>
                    <a:pt x="5" y="80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close/>
                  <a:moveTo>
                    <a:pt x="31" y="56"/>
                  </a:moveTo>
                  <a:lnTo>
                    <a:pt x="31" y="58"/>
                  </a:lnTo>
                  <a:lnTo>
                    <a:pt x="31" y="60"/>
                  </a:lnTo>
                  <a:lnTo>
                    <a:pt x="31" y="62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3" y="71"/>
                  </a:lnTo>
                  <a:lnTo>
                    <a:pt x="33" y="73"/>
                  </a:lnTo>
                  <a:lnTo>
                    <a:pt x="33" y="76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2" y="82"/>
                  </a:lnTo>
                  <a:lnTo>
                    <a:pt x="42" y="85"/>
                  </a:lnTo>
                  <a:lnTo>
                    <a:pt x="45" y="85"/>
                  </a:lnTo>
                  <a:lnTo>
                    <a:pt x="47" y="87"/>
                  </a:lnTo>
                  <a:lnTo>
                    <a:pt x="49" y="87"/>
                  </a:lnTo>
                  <a:lnTo>
                    <a:pt x="51" y="87"/>
                  </a:lnTo>
                  <a:lnTo>
                    <a:pt x="53" y="89"/>
                  </a:lnTo>
                  <a:lnTo>
                    <a:pt x="56" y="89"/>
                  </a:lnTo>
                  <a:lnTo>
                    <a:pt x="58" y="89"/>
                  </a:lnTo>
                  <a:lnTo>
                    <a:pt x="60" y="89"/>
                  </a:lnTo>
                  <a:lnTo>
                    <a:pt x="62" y="87"/>
                  </a:lnTo>
                  <a:lnTo>
                    <a:pt x="64" y="87"/>
                  </a:lnTo>
                  <a:lnTo>
                    <a:pt x="67" y="87"/>
                  </a:lnTo>
                  <a:lnTo>
                    <a:pt x="69" y="87"/>
                  </a:lnTo>
                  <a:lnTo>
                    <a:pt x="69" y="85"/>
                  </a:lnTo>
                  <a:lnTo>
                    <a:pt x="71" y="85"/>
                  </a:lnTo>
                  <a:lnTo>
                    <a:pt x="73" y="82"/>
                  </a:lnTo>
                  <a:lnTo>
                    <a:pt x="76" y="80"/>
                  </a:lnTo>
                  <a:lnTo>
                    <a:pt x="78" y="78"/>
                  </a:lnTo>
                  <a:lnTo>
                    <a:pt x="78" y="76"/>
                  </a:lnTo>
                  <a:lnTo>
                    <a:pt x="80" y="76"/>
                  </a:lnTo>
                  <a:lnTo>
                    <a:pt x="80" y="73"/>
                  </a:lnTo>
                  <a:lnTo>
                    <a:pt x="80" y="71"/>
                  </a:lnTo>
                  <a:lnTo>
                    <a:pt x="82" y="71"/>
                  </a:lnTo>
                  <a:lnTo>
                    <a:pt x="82" y="69"/>
                  </a:lnTo>
                  <a:lnTo>
                    <a:pt x="82" y="67"/>
                  </a:lnTo>
                  <a:lnTo>
                    <a:pt x="82" y="65"/>
                  </a:lnTo>
                  <a:lnTo>
                    <a:pt x="82" y="62"/>
                  </a:lnTo>
                  <a:lnTo>
                    <a:pt x="84" y="60"/>
                  </a:lnTo>
                  <a:lnTo>
                    <a:pt x="84" y="58"/>
                  </a:lnTo>
                  <a:lnTo>
                    <a:pt x="84" y="56"/>
                  </a:lnTo>
                  <a:lnTo>
                    <a:pt x="84" y="54"/>
                  </a:lnTo>
                  <a:lnTo>
                    <a:pt x="84" y="51"/>
                  </a:lnTo>
                  <a:lnTo>
                    <a:pt x="82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2" y="42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8" y="36"/>
                  </a:lnTo>
                  <a:lnTo>
                    <a:pt x="78" y="34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73" y="29"/>
                  </a:lnTo>
                  <a:lnTo>
                    <a:pt x="71" y="29"/>
                  </a:lnTo>
                  <a:lnTo>
                    <a:pt x="71" y="27"/>
                  </a:lnTo>
                  <a:lnTo>
                    <a:pt x="69" y="27"/>
                  </a:lnTo>
                  <a:lnTo>
                    <a:pt x="67" y="25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8" y="23"/>
                  </a:lnTo>
                  <a:lnTo>
                    <a:pt x="56" y="23"/>
                  </a:lnTo>
                  <a:lnTo>
                    <a:pt x="53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0" y="29"/>
                  </a:lnTo>
                  <a:lnTo>
                    <a:pt x="40" y="31"/>
                  </a:lnTo>
                  <a:lnTo>
                    <a:pt x="38" y="31"/>
                  </a:lnTo>
                  <a:lnTo>
                    <a:pt x="38" y="34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1" y="49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31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EDA8BF6-5639-F3D6-958E-080FA911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1143" y="6850851"/>
              <a:ext cx="392226" cy="288780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31" y="14"/>
                </a:cxn>
                <a:cxn ang="0">
                  <a:pos x="36" y="9"/>
                </a:cxn>
                <a:cxn ang="0">
                  <a:pos x="42" y="5"/>
                </a:cxn>
                <a:cxn ang="0">
                  <a:pos x="49" y="3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7" y="0"/>
                </a:cxn>
                <a:cxn ang="0">
                  <a:pos x="71" y="3"/>
                </a:cxn>
                <a:cxn ang="0">
                  <a:pos x="75" y="5"/>
                </a:cxn>
                <a:cxn ang="0">
                  <a:pos x="80" y="7"/>
                </a:cxn>
                <a:cxn ang="0">
                  <a:pos x="84" y="9"/>
                </a:cxn>
                <a:cxn ang="0">
                  <a:pos x="89" y="11"/>
                </a:cxn>
                <a:cxn ang="0">
                  <a:pos x="91" y="18"/>
                </a:cxn>
                <a:cxn ang="0">
                  <a:pos x="98" y="11"/>
                </a:cxn>
                <a:cxn ang="0">
                  <a:pos x="102" y="7"/>
                </a:cxn>
                <a:cxn ang="0">
                  <a:pos x="109" y="5"/>
                </a:cxn>
                <a:cxn ang="0">
                  <a:pos x="115" y="3"/>
                </a:cxn>
                <a:cxn ang="0">
                  <a:pos x="120" y="0"/>
                </a:cxn>
                <a:cxn ang="0">
                  <a:pos x="126" y="0"/>
                </a:cxn>
                <a:cxn ang="0">
                  <a:pos x="133" y="0"/>
                </a:cxn>
                <a:cxn ang="0">
                  <a:pos x="137" y="3"/>
                </a:cxn>
                <a:cxn ang="0">
                  <a:pos x="142" y="5"/>
                </a:cxn>
                <a:cxn ang="0">
                  <a:pos x="146" y="7"/>
                </a:cxn>
                <a:cxn ang="0">
                  <a:pos x="151" y="9"/>
                </a:cxn>
                <a:cxn ang="0">
                  <a:pos x="153" y="14"/>
                </a:cxn>
                <a:cxn ang="0">
                  <a:pos x="157" y="18"/>
                </a:cxn>
                <a:cxn ang="0">
                  <a:pos x="160" y="23"/>
                </a:cxn>
                <a:cxn ang="0">
                  <a:pos x="160" y="29"/>
                </a:cxn>
                <a:cxn ang="0">
                  <a:pos x="160" y="36"/>
                </a:cxn>
                <a:cxn ang="0">
                  <a:pos x="160" y="109"/>
                </a:cxn>
                <a:cxn ang="0">
                  <a:pos x="131" y="47"/>
                </a:cxn>
                <a:cxn ang="0">
                  <a:pos x="131" y="40"/>
                </a:cxn>
                <a:cxn ang="0">
                  <a:pos x="131" y="34"/>
                </a:cxn>
                <a:cxn ang="0">
                  <a:pos x="129" y="27"/>
                </a:cxn>
                <a:cxn ang="0">
                  <a:pos x="124" y="25"/>
                </a:cxn>
                <a:cxn ang="0">
                  <a:pos x="120" y="23"/>
                </a:cxn>
                <a:cxn ang="0">
                  <a:pos x="113" y="23"/>
                </a:cxn>
                <a:cxn ang="0">
                  <a:pos x="109" y="25"/>
                </a:cxn>
                <a:cxn ang="0">
                  <a:pos x="104" y="27"/>
                </a:cxn>
                <a:cxn ang="0">
                  <a:pos x="100" y="29"/>
                </a:cxn>
                <a:cxn ang="0">
                  <a:pos x="98" y="34"/>
                </a:cxn>
                <a:cxn ang="0">
                  <a:pos x="95" y="40"/>
                </a:cxn>
                <a:cxn ang="0">
                  <a:pos x="95" y="47"/>
                </a:cxn>
                <a:cxn ang="0">
                  <a:pos x="95" y="54"/>
                </a:cxn>
                <a:cxn ang="0">
                  <a:pos x="95" y="109"/>
                </a:cxn>
                <a:cxn ang="0">
                  <a:pos x="67" y="49"/>
                </a:cxn>
                <a:cxn ang="0">
                  <a:pos x="67" y="42"/>
                </a:cxn>
                <a:cxn ang="0">
                  <a:pos x="67" y="36"/>
                </a:cxn>
                <a:cxn ang="0">
                  <a:pos x="64" y="31"/>
                </a:cxn>
                <a:cxn ang="0">
                  <a:pos x="62" y="27"/>
                </a:cxn>
                <a:cxn ang="0">
                  <a:pos x="58" y="23"/>
                </a:cxn>
                <a:cxn ang="0">
                  <a:pos x="51" y="23"/>
                </a:cxn>
                <a:cxn ang="0">
                  <a:pos x="44" y="23"/>
                </a:cxn>
                <a:cxn ang="0">
                  <a:pos x="38" y="25"/>
                </a:cxn>
                <a:cxn ang="0">
                  <a:pos x="36" y="29"/>
                </a:cxn>
                <a:cxn ang="0">
                  <a:pos x="33" y="34"/>
                </a:cxn>
                <a:cxn ang="0">
                  <a:pos x="31" y="38"/>
                </a:cxn>
                <a:cxn ang="0">
                  <a:pos x="29" y="42"/>
                </a:cxn>
                <a:cxn ang="0">
                  <a:pos x="29" y="49"/>
                </a:cxn>
                <a:cxn ang="0">
                  <a:pos x="29" y="56"/>
                </a:cxn>
                <a:cxn ang="0">
                  <a:pos x="0" y="109"/>
                </a:cxn>
              </a:cxnLst>
              <a:rect l="0" t="0" r="r" b="b"/>
              <a:pathLst>
                <a:path w="160" h="109">
                  <a:moveTo>
                    <a:pt x="0" y="3"/>
                  </a:moveTo>
                  <a:lnTo>
                    <a:pt x="27" y="3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5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4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9" y="11"/>
                  </a:lnTo>
                  <a:lnTo>
                    <a:pt x="89" y="14"/>
                  </a:lnTo>
                  <a:lnTo>
                    <a:pt x="91" y="16"/>
                  </a:lnTo>
                  <a:lnTo>
                    <a:pt x="91" y="18"/>
                  </a:lnTo>
                  <a:lnTo>
                    <a:pt x="93" y="16"/>
                  </a:lnTo>
                  <a:lnTo>
                    <a:pt x="95" y="14"/>
                  </a:lnTo>
                  <a:lnTo>
                    <a:pt x="98" y="11"/>
                  </a:lnTo>
                  <a:lnTo>
                    <a:pt x="100" y="9"/>
                  </a:lnTo>
                  <a:lnTo>
                    <a:pt x="102" y="9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6" y="5"/>
                  </a:lnTo>
                  <a:lnTo>
                    <a:pt x="109" y="5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5" y="3"/>
                  </a:lnTo>
                  <a:lnTo>
                    <a:pt x="118" y="3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3" y="3"/>
                  </a:lnTo>
                  <a:lnTo>
                    <a:pt x="135" y="3"/>
                  </a:lnTo>
                  <a:lnTo>
                    <a:pt x="137" y="3"/>
                  </a:lnTo>
                  <a:lnTo>
                    <a:pt x="140" y="3"/>
                  </a:lnTo>
                  <a:lnTo>
                    <a:pt x="142" y="3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6" y="5"/>
                  </a:lnTo>
                  <a:lnTo>
                    <a:pt x="146" y="7"/>
                  </a:lnTo>
                  <a:lnTo>
                    <a:pt x="149" y="7"/>
                  </a:lnTo>
                  <a:lnTo>
                    <a:pt x="149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3" y="11"/>
                  </a:lnTo>
                  <a:lnTo>
                    <a:pt x="153" y="14"/>
                  </a:lnTo>
                  <a:lnTo>
                    <a:pt x="155" y="14"/>
                  </a:lnTo>
                  <a:lnTo>
                    <a:pt x="155" y="16"/>
                  </a:lnTo>
                  <a:lnTo>
                    <a:pt x="157" y="18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60" y="23"/>
                  </a:lnTo>
                  <a:lnTo>
                    <a:pt x="160" y="25"/>
                  </a:lnTo>
                  <a:lnTo>
                    <a:pt x="160" y="27"/>
                  </a:lnTo>
                  <a:lnTo>
                    <a:pt x="160" y="29"/>
                  </a:lnTo>
                  <a:lnTo>
                    <a:pt x="160" y="31"/>
                  </a:lnTo>
                  <a:lnTo>
                    <a:pt x="160" y="34"/>
                  </a:lnTo>
                  <a:lnTo>
                    <a:pt x="160" y="36"/>
                  </a:lnTo>
                  <a:lnTo>
                    <a:pt x="160" y="38"/>
                  </a:lnTo>
                  <a:lnTo>
                    <a:pt x="160" y="40"/>
                  </a:lnTo>
                  <a:lnTo>
                    <a:pt x="160" y="109"/>
                  </a:lnTo>
                  <a:lnTo>
                    <a:pt x="131" y="109"/>
                  </a:lnTo>
                  <a:lnTo>
                    <a:pt x="131" y="49"/>
                  </a:lnTo>
                  <a:lnTo>
                    <a:pt x="131" y="47"/>
                  </a:lnTo>
                  <a:lnTo>
                    <a:pt x="131" y="45"/>
                  </a:lnTo>
                  <a:lnTo>
                    <a:pt x="131" y="42"/>
                  </a:lnTo>
                  <a:lnTo>
                    <a:pt x="131" y="40"/>
                  </a:lnTo>
                  <a:lnTo>
                    <a:pt x="131" y="38"/>
                  </a:lnTo>
                  <a:lnTo>
                    <a:pt x="131" y="36"/>
                  </a:lnTo>
                  <a:lnTo>
                    <a:pt x="131" y="34"/>
                  </a:lnTo>
                  <a:lnTo>
                    <a:pt x="131" y="31"/>
                  </a:lnTo>
                  <a:lnTo>
                    <a:pt x="129" y="29"/>
                  </a:lnTo>
                  <a:lnTo>
                    <a:pt x="129" y="27"/>
                  </a:lnTo>
                  <a:lnTo>
                    <a:pt x="126" y="27"/>
                  </a:lnTo>
                  <a:lnTo>
                    <a:pt x="126" y="25"/>
                  </a:lnTo>
                  <a:lnTo>
                    <a:pt x="124" y="25"/>
                  </a:lnTo>
                  <a:lnTo>
                    <a:pt x="124" y="23"/>
                  </a:lnTo>
                  <a:lnTo>
                    <a:pt x="122" y="23"/>
                  </a:lnTo>
                  <a:lnTo>
                    <a:pt x="120" y="23"/>
                  </a:lnTo>
                  <a:lnTo>
                    <a:pt x="118" y="23"/>
                  </a:lnTo>
                  <a:lnTo>
                    <a:pt x="115" y="23"/>
                  </a:lnTo>
                  <a:lnTo>
                    <a:pt x="113" y="23"/>
                  </a:lnTo>
                  <a:lnTo>
                    <a:pt x="111" y="23"/>
                  </a:lnTo>
                  <a:lnTo>
                    <a:pt x="109" y="23"/>
                  </a:lnTo>
                  <a:lnTo>
                    <a:pt x="109" y="25"/>
                  </a:lnTo>
                  <a:lnTo>
                    <a:pt x="106" y="25"/>
                  </a:lnTo>
                  <a:lnTo>
                    <a:pt x="104" y="25"/>
                  </a:lnTo>
                  <a:lnTo>
                    <a:pt x="104" y="27"/>
                  </a:lnTo>
                  <a:lnTo>
                    <a:pt x="102" y="27"/>
                  </a:lnTo>
                  <a:lnTo>
                    <a:pt x="102" y="29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100" y="34"/>
                  </a:lnTo>
                  <a:lnTo>
                    <a:pt x="98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95" y="40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47"/>
                  </a:lnTo>
                  <a:lnTo>
                    <a:pt x="95" y="49"/>
                  </a:lnTo>
                  <a:lnTo>
                    <a:pt x="95" y="51"/>
                  </a:lnTo>
                  <a:lnTo>
                    <a:pt x="95" y="54"/>
                  </a:lnTo>
                  <a:lnTo>
                    <a:pt x="95" y="56"/>
                  </a:lnTo>
                  <a:lnTo>
                    <a:pt x="95" y="58"/>
                  </a:lnTo>
                  <a:lnTo>
                    <a:pt x="95" y="109"/>
                  </a:lnTo>
                  <a:lnTo>
                    <a:pt x="67" y="109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7" y="45"/>
                  </a:lnTo>
                  <a:lnTo>
                    <a:pt x="67" y="42"/>
                  </a:lnTo>
                  <a:lnTo>
                    <a:pt x="67" y="40"/>
                  </a:lnTo>
                  <a:lnTo>
                    <a:pt x="67" y="38"/>
                  </a:lnTo>
                  <a:lnTo>
                    <a:pt x="67" y="36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7" y="23"/>
                  </a:lnTo>
                  <a:lnTo>
                    <a:pt x="44" y="23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38" y="25"/>
                  </a:lnTo>
                  <a:lnTo>
                    <a:pt x="38" y="27"/>
                  </a:lnTo>
                  <a:lnTo>
                    <a:pt x="36" y="27"/>
                  </a:lnTo>
                  <a:lnTo>
                    <a:pt x="36" y="29"/>
                  </a:lnTo>
                  <a:lnTo>
                    <a:pt x="33" y="29"/>
                  </a:lnTo>
                  <a:lnTo>
                    <a:pt x="33" y="31"/>
                  </a:lnTo>
                  <a:lnTo>
                    <a:pt x="33" y="34"/>
                  </a:lnTo>
                  <a:lnTo>
                    <a:pt x="31" y="34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29" y="42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4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0B1A7E84-582D-ABCF-E736-92918C9F8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2008" y="6752824"/>
              <a:ext cx="71090" cy="3868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6"/>
                </a:cxn>
                <a:cxn ang="0">
                  <a:pos x="0" y="26"/>
                </a:cxn>
                <a:cxn ang="0">
                  <a:pos x="0" y="146"/>
                </a:cxn>
                <a:cxn ang="0">
                  <a:pos x="0" y="40"/>
                </a:cxn>
                <a:cxn ang="0">
                  <a:pos x="29" y="40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29" h="146">
                  <a:moveTo>
                    <a:pt x="0" y="2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close/>
                  <a:moveTo>
                    <a:pt x="0" y="146"/>
                  </a:moveTo>
                  <a:lnTo>
                    <a:pt x="0" y="40"/>
                  </a:lnTo>
                  <a:lnTo>
                    <a:pt x="29" y="40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1FDA4F0-454E-358A-CA82-1DB1ECC7B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189" y="6850851"/>
              <a:ext cx="245141" cy="288780"/>
            </a:xfrm>
            <a:custGeom>
              <a:avLst/>
              <a:gdLst/>
              <a:ahLst/>
              <a:cxnLst>
                <a:cxn ang="0">
                  <a:pos x="71" y="109"/>
                </a:cxn>
                <a:cxn ang="0">
                  <a:pos x="71" y="54"/>
                </a:cxn>
                <a:cxn ang="0">
                  <a:pos x="71" y="49"/>
                </a:cxn>
                <a:cxn ang="0">
                  <a:pos x="71" y="45"/>
                </a:cxn>
                <a:cxn ang="0">
                  <a:pos x="71" y="40"/>
                </a:cxn>
                <a:cxn ang="0">
                  <a:pos x="71" y="36"/>
                </a:cxn>
                <a:cxn ang="0">
                  <a:pos x="69" y="34"/>
                </a:cxn>
                <a:cxn ang="0">
                  <a:pos x="69" y="29"/>
                </a:cxn>
                <a:cxn ang="0">
                  <a:pos x="66" y="27"/>
                </a:cxn>
                <a:cxn ang="0">
                  <a:pos x="64" y="25"/>
                </a:cxn>
                <a:cxn ang="0">
                  <a:pos x="62" y="23"/>
                </a:cxn>
                <a:cxn ang="0">
                  <a:pos x="58" y="23"/>
                </a:cxn>
                <a:cxn ang="0">
                  <a:pos x="53" y="23"/>
                </a:cxn>
                <a:cxn ang="0">
                  <a:pos x="49" y="23"/>
                </a:cxn>
                <a:cxn ang="0">
                  <a:pos x="44" y="23"/>
                </a:cxn>
                <a:cxn ang="0">
                  <a:pos x="42" y="25"/>
                </a:cxn>
                <a:cxn ang="0">
                  <a:pos x="40" y="27"/>
                </a:cxn>
                <a:cxn ang="0">
                  <a:pos x="38" y="29"/>
                </a:cxn>
                <a:cxn ang="0">
                  <a:pos x="35" y="31"/>
                </a:cxn>
                <a:cxn ang="0">
                  <a:pos x="33" y="34"/>
                </a:cxn>
                <a:cxn ang="0">
                  <a:pos x="31" y="36"/>
                </a:cxn>
                <a:cxn ang="0">
                  <a:pos x="31" y="40"/>
                </a:cxn>
                <a:cxn ang="0">
                  <a:pos x="31" y="45"/>
                </a:cxn>
                <a:cxn ang="0">
                  <a:pos x="31" y="49"/>
                </a:cxn>
                <a:cxn ang="0">
                  <a:pos x="31" y="54"/>
                </a:cxn>
                <a:cxn ang="0">
                  <a:pos x="29" y="58"/>
                </a:cxn>
                <a:cxn ang="0">
                  <a:pos x="29" y="109"/>
                </a:cxn>
                <a:cxn ang="0">
                  <a:pos x="0" y="3"/>
                </a:cxn>
                <a:cxn ang="0">
                  <a:pos x="29" y="18"/>
                </a:cxn>
                <a:cxn ang="0">
                  <a:pos x="31" y="16"/>
                </a:cxn>
                <a:cxn ang="0">
                  <a:pos x="33" y="14"/>
                </a:cxn>
                <a:cxn ang="0">
                  <a:pos x="35" y="9"/>
                </a:cxn>
                <a:cxn ang="0">
                  <a:pos x="40" y="7"/>
                </a:cxn>
                <a:cxn ang="0">
                  <a:pos x="42" y="5"/>
                </a:cxn>
                <a:cxn ang="0">
                  <a:pos x="46" y="5"/>
                </a:cxn>
                <a:cxn ang="0">
                  <a:pos x="51" y="3"/>
                </a:cxn>
                <a:cxn ang="0">
                  <a:pos x="55" y="3"/>
                </a:cxn>
                <a:cxn ang="0">
                  <a:pos x="58" y="0"/>
                </a:cxn>
                <a:cxn ang="0">
                  <a:pos x="62" y="0"/>
                </a:cxn>
                <a:cxn ang="0">
                  <a:pos x="66" y="0"/>
                </a:cxn>
                <a:cxn ang="0">
                  <a:pos x="71" y="0"/>
                </a:cxn>
                <a:cxn ang="0">
                  <a:pos x="75" y="3"/>
                </a:cxn>
                <a:cxn ang="0">
                  <a:pos x="80" y="3"/>
                </a:cxn>
                <a:cxn ang="0">
                  <a:pos x="82" y="5"/>
                </a:cxn>
                <a:cxn ang="0">
                  <a:pos x="84" y="7"/>
                </a:cxn>
                <a:cxn ang="0">
                  <a:pos x="89" y="7"/>
                </a:cxn>
                <a:cxn ang="0">
                  <a:pos x="91" y="9"/>
                </a:cxn>
                <a:cxn ang="0">
                  <a:pos x="93" y="11"/>
                </a:cxn>
                <a:cxn ang="0">
                  <a:pos x="95" y="14"/>
                </a:cxn>
                <a:cxn ang="0">
                  <a:pos x="95" y="18"/>
                </a:cxn>
                <a:cxn ang="0">
                  <a:pos x="97" y="20"/>
                </a:cxn>
                <a:cxn ang="0">
                  <a:pos x="97" y="25"/>
                </a:cxn>
                <a:cxn ang="0">
                  <a:pos x="100" y="27"/>
                </a:cxn>
                <a:cxn ang="0">
                  <a:pos x="100" y="31"/>
                </a:cxn>
                <a:cxn ang="0">
                  <a:pos x="100" y="36"/>
                </a:cxn>
                <a:cxn ang="0">
                  <a:pos x="100" y="40"/>
                </a:cxn>
                <a:cxn ang="0">
                  <a:pos x="100" y="109"/>
                </a:cxn>
              </a:cxnLst>
              <a:rect l="0" t="0" r="r" b="b"/>
              <a:pathLst>
                <a:path w="100" h="109">
                  <a:moveTo>
                    <a:pt x="100" y="109"/>
                  </a:moveTo>
                  <a:lnTo>
                    <a:pt x="71" y="109"/>
                  </a:lnTo>
                  <a:lnTo>
                    <a:pt x="71" y="56"/>
                  </a:lnTo>
                  <a:lnTo>
                    <a:pt x="71" y="54"/>
                  </a:lnTo>
                  <a:lnTo>
                    <a:pt x="71" y="51"/>
                  </a:lnTo>
                  <a:lnTo>
                    <a:pt x="71" y="49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69" y="34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6" y="29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2" y="23"/>
                  </a:lnTo>
                  <a:lnTo>
                    <a:pt x="60" y="23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34"/>
                  </a:lnTo>
                  <a:lnTo>
                    <a:pt x="33" y="36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1" y="49"/>
                  </a:lnTo>
                  <a:lnTo>
                    <a:pt x="31" y="51"/>
                  </a:lnTo>
                  <a:lnTo>
                    <a:pt x="31" y="54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3"/>
                  </a:lnTo>
                  <a:lnTo>
                    <a:pt x="29" y="3"/>
                  </a:lnTo>
                  <a:lnTo>
                    <a:pt x="29" y="18"/>
                  </a:lnTo>
                  <a:lnTo>
                    <a:pt x="29" y="16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9"/>
                  </a:lnTo>
                  <a:lnTo>
                    <a:pt x="91" y="9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3" y="14"/>
                  </a:lnTo>
                  <a:lnTo>
                    <a:pt x="95" y="14"/>
                  </a:lnTo>
                  <a:lnTo>
                    <a:pt x="95" y="16"/>
                  </a:lnTo>
                  <a:lnTo>
                    <a:pt x="95" y="18"/>
                  </a:lnTo>
                  <a:lnTo>
                    <a:pt x="97" y="18"/>
                  </a:lnTo>
                  <a:lnTo>
                    <a:pt x="97" y="20"/>
                  </a:lnTo>
                  <a:lnTo>
                    <a:pt x="97" y="23"/>
                  </a:lnTo>
                  <a:lnTo>
                    <a:pt x="97" y="25"/>
                  </a:lnTo>
                  <a:lnTo>
                    <a:pt x="100" y="25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100" y="34"/>
                  </a:lnTo>
                  <a:lnTo>
                    <a:pt x="100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100" y="42"/>
                  </a:lnTo>
                  <a:lnTo>
                    <a:pt x="10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8C8126E2-4E00-E1DE-F9A3-C4957A456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3261" y="6850851"/>
              <a:ext cx="250044" cy="294079"/>
            </a:xfrm>
            <a:custGeom>
              <a:avLst/>
              <a:gdLst/>
              <a:ahLst/>
              <a:cxnLst>
                <a:cxn ang="0">
                  <a:pos x="4" y="27"/>
                </a:cxn>
                <a:cxn ang="0">
                  <a:pos x="9" y="16"/>
                </a:cxn>
                <a:cxn ang="0">
                  <a:pos x="15" y="11"/>
                </a:cxn>
                <a:cxn ang="0">
                  <a:pos x="22" y="7"/>
                </a:cxn>
                <a:cxn ang="0">
                  <a:pos x="29" y="3"/>
                </a:cxn>
                <a:cxn ang="0">
                  <a:pos x="40" y="0"/>
                </a:cxn>
                <a:cxn ang="0">
                  <a:pos x="51" y="0"/>
                </a:cxn>
                <a:cxn ang="0">
                  <a:pos x="62" y="0"/>
                </a:cxn>
                <a:cxn ang="0">
                  <a:pos x="73" y="3"/>
                </a:cxn>
                <a:cxn ang="0">
                  <a:pos x="82" y="7"/>
                </a:cxn>
                <a:cxn ang="0">
                  <a:pos x="88" y="11"/>
                </a:cxn>
                <a:cxn ang="0">
                  <a:pos x="93" y="18"/>
                </a:cxn>
                <a:cxn ang="0">
                  <a:pos x="95" y="27"/>
                </a:cxn>
                <a:cxn ang="0">
                  <a:pos x="95" y="38"/>
                </a:cxn>
                <a:cxn ang="0">
                  <a:pos x="95" y="78"/>
                </a:cxn>
                <a:cxn ang="0">
                  <a:pos x="95" y="89"/>
                </a:cxn>
                <a:cxn ang="0">
                  <a:pos x="97" y="98"/>
                </a:cxn>
                <a:cxn ang="0">
                  <a:pos x="99" y="107"/>
                </a:cxn>
                <a:cxn ang="0">
                  <a:pos x="73" y="104"/>
                </a:cxn>
                <a:cxn ang="0">
                  <a:pos x="68" y="98"/>
                </a:cxn>
                <a:cxn ang="0">
                  <a:pos x="62" y="104"/>
                </a:cxn>
                <a:cxn ang="0">
                  <a:pos x="53" y="107"/>
                </a:cxn>
                <a:cxn ang="0">
                  <a:pos x="44" y="111"/>
                </a:cxn>
                <a:cxn ang="0">
                  <a:pos x="33" y="111"/>
                </a:cxn>
                <a:cxn ang="0">
                  <a:pos x="22" y="109"/>
                </a:cxn>
                <a:cxn ang="0">
                  <a:pos x="13" y="104"/>
                </a:cxn>
                <a:cxn ang="0">
                  <a:pos x="6" y="100"/>
                </a:cxn>
                <a:cxn ang="0">
                  <a:pos x="2" y="93"/>
                </a:cxn>
                <a:cxn ang="0">
                  <a:pos x="0" y="85"/>
                </a:cxn>
                <a:cxn ang="0">
                  <a:pos x="0" y="73"/>
                </a:cxn>
                <a:cxn ang="0">
                  <a:pos x="4" y="65"/>
                </a:cxn>
                <a:cxn ang="0">
                  <a:pos x="9" y="58"/>
                </a:cxn>
                <a:cxn ang="0">
                  <a:pos x="15" y="54"/>
                </a:cxn>
                <a:cxn ang="0">
                  <a:pos x="24" y="51"/>
                </a:cxn>
                <a:cxn ang="0">
                  <a:pos x="33" y="49"/>
                </a:cxn>
                <a:cxn ang="0">
                  <a:pos x="42" y="47"/>
                </a:cxn>
                <a:cxn ang="0">
                  <a:pos x="51" y="45"/>
                </a:cxn>
                <a:cxn ang="0">
                  <a:pos x="62" y="42"/>
                </a:cxn>
                <a:cxn ang="0">
                  <a:pos x="66" y="34"/>
                </a:cxn>
                <a:cxn ang="0">
                  <a:pos x="64" y="25"/>
                </a:cxn>
                <a:cxn ang="0">
                  <a:pos x="55" y="23"/>
                </a:cxn>
                <a:cxn ang="0">
                  <a:pos x="44" y="23"/>
                </a:cxn>
                <a:cxn ang="0">
                  <a:pos x="35" y="27"/>
                </a:cxn>
                <a:cxn ang="0">
                  <a:pos x="31" y="34"/>
                </a:cxn>
                <a:cxn ang="0">
                  <a:pos x="64" y="60"/>
                </a:cxn>
                <a:cxn ang="0">
                  <a:pos x="55" y="62"/>
                </a:cxn>
                <a:cxn ang="0">
                  <a:pos x="44" y="62"/>
                </a:cxn>
                <a:cxn ang="0">
                  <a:pos x="37" y="67"/>
                </a:cxn>
                <a:cxn ang="0">
                  <a:pos x="31" y="71"/>
                </a:cxn>
                <a:cxn ang="0">
                  <a:pos x="29" y="80"/>
                </a:cxn>
                <a:cxn ang="0">
                  <a:pos x="33" y="87"/>
                </a:cxn>
                <a:cxn ang="0">
                  <a:pos x="42" y="91"/>
                </a:cxn>
                <a:cxn ang="0">
                  <a:pos x="53" y="89"/>
                </a:cxn>
                <a:cxn ang="0">
                  <a:pos x="60" y="85"/>
                </a:cxn>
                <a:cxn ang="0">
                  <a:pos x="66" y="80"/>
                </a:cxn>
                <a:cxn ang="0">
                  <a:pos x="66" y="69"/>
                </a:cxn>
              </a:cxnLst>
              <a:rect l="0" t="0" r="r" b="b"/>
              <a:pathLst>
                <a:path w="102" h="111">
                  <a:moveTo>
                    <a:pt x="29" y="36"/>
                  </a:moveTo>
                  <a:lnTo>
                    <a:pt x="2" y="31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6" y="23"/>
                  </a:lnTo>
                  <a:lnTo>
                    <a:pt x="6" y="20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1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6" y="3"/>
                  </a:lnTo>
                  <a:lnTo>
                    <a:pt x="68" y="3"/>
                  </a:lnTo>
                  <a:lnTo>
                    <a:pt x="71" y="3"/>
                  </a:lnTo>
                  <a:lnTo>
                    <a:pt x="73" y="3"/>
                  </a:lnTo>
                  <a:lnTo>
                    <a:pt x="75" y="5"/>
                  </a:lnTo>
                  <a:lnTo>
                    <a:pt x="77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4" y="9"/>
                  </a:lnTo>
                  <a:lnTo>
                    <a:pt x="86" y="9"/>
                  </a:lnTo>
                  <a:lnTo>
                    <a:pt x="86" y="11"/>
                  </a:lnTo>
                  <a:lnTo>
                    <a:pt x="88" y="11"/>
                  </a:lnTo>
                  <a:lnTo>
                    <a:pt x="88" y="14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93" y="16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5" y="25"/>
                  </a:lnTo>
                  <a:lnTo>
                    <a:pt x="95" y="27"/>
                  </a:lnTo>
                  <a:lnTo>
                    <a:pt x="95" y="29"/>
                  </a:lnTo>
                  <a:lnTo>
                    <a:pt x="95" y="31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42"/>
                  </a:lnTo>
                  <a:lnTo>
                    <a:pt x="95" y="73"/>
                  </a:lnTo>
                  <a:lnTo>
                    <a:pt x="95" y="76"/>
                  </a:lnTo>
                  <a:lnTo>
                    <a:pt x="95" y="78"/>
                  </a:lnTo>
                  <a:lnTo>
                    <a:pt x="95" y="80"/>
                  </a:lnTo>
                  <a:lnTo>
                    <a:pt x="95" y="82"/>
                  </a:lnTo>
                  <a:lnTo>
                    <a:pt x="95" y="85"/>
                  </a:lnTo>
                  <a:lnTo>
                    <a:pt x="95" y="87"/>
                  </a:lnTo>
                  <a:lnTo>
                    <a:pt x="95" y="89"/>
                  </a:lnTo>
                  <a:lnTo>
                    <a:pt x="95" y="91"/>
                  </a:lnTo>
                  <a:lnTo>
                    <a:pt x="97" y="91"/>
                  </a:lnTo>
                  <a:lnTo>
                    <a:pt x="97" y="93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7" y="100"/>
                  </a:lnTo>
                  <a:lnTo>
                    <a:pt x="99" y="100"/>
                  </a:lnTo>
                  <a:lnTo>
                    <a:pt x="99" y="102"/>
                  </a:lnTo>
                  <a:lnTo>
                    <a:pt x="99" y="104"/>
                  </a:lnTo>
                  <a:lnTo>
                    <a:pt x="99" y="107"/>
                  </a:lnTo>
                  <a:lnTo>
                    <a:pt x="102" y="107"/>
                  </a:lnTo>
                  <a:lnTo>
                    <a:pt x="102" y="109"/>
                  </a:lnTo>
                  <a:lnTo>
                    <a:pt x="73" y="109"/>
                  </a:lnTo>
                  <a:lnTo>
                    <a:pt x="73" y="107"/>
                  </a:lnTo>
                  <a:lnTo>
                    <a:pt x="73" y="104"/>
                  </a:lnTo>
                  <a:lnTo>
                    <a:pt x="71" y="104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71" y="98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4"/>
                  </a:lnTo>
                  <a:lnTo>
                    <a:pt x="60" y="104"/>
                  </a:lnTo>
                  <a:lnTo>
                    <a:pt x="57" y="104"/>
                  </a:lnTo>
                  <a:lnTo>
                    <a:pt x="57" y="107"/>
                  </a:lnTo>
                  <a:lnTo>
                    <a:pt x="55" y="107"/>
                  </a:lnTo>
                  <a:lnTo>
                    <a:pt x="53" y="107"/>
                  </a:lnTo>
                  <a:lnTo>
                    <a:pt x="53" y="109"/>
                  </a:lnTo>
                  <a:lnTo>
                    <a:pt x="51" y="109"/>
                  </a:lnTo>
                  <a:lnTo>
                    <a:pt x="49" y="109"/>
                  </a:lnTo>
                  <a:lnTo>
                    <a:pt x="46" y="109"/>
                  </a:lnTo>
                  <a:lnTo>
                    <a:pt x="44" y="111"/>
                  </a:lnTo>
                  <a:lnTo>
                    <a:pt x="42" y="111"/>
                  </a:lnTo>
                  <a:lnTo>
                    <a:pt x="40" y="111"/>
                  </a:lnTo>
                  <a:lnTo>
                    <a:pt x="37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6" y="111"/>
                  </a:lnTo>
                  <a:lnTo>
                    <a:pt x="24" y="109"/>
                  </a:lnTo>
                  <a:lnTo>
                    <a:pt x="22" y="109"/>
                  </a:lnTo>
                  <a:lnTo>
                    <a:pt x="20" y="109"/>
                  </a:lnTo>
                  <a:lnTo>
                    <a:pt x="18" y="109"/>
                  </a:lnTo>
                  <a:lnTo>
                    <a:pt x="18" y="107"/>
                  </a:lnTo>
                  <a:lnTo>
                    <a:pt x="15" y="107"/>
                  </a:lnTo>
                  <a:lnTo>
                    <a:pt x="13" y="104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2" y="89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5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6" y="60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3" y="54"/>
                  </a:lnTo>
                  <a:lnTo>
                    <a:pt x="15" y="54"/>
                  </a:lnTo>
                  <a:lnTo>
                    <a:pt x="18" y="54"/>
                  </a:lnTo>
                  <a:lnTo>
                    <a:pt x="18" y="51"/>
                  </a:lnTo>
                  <a:lnTo>
                    <a:pt x="20" y="51"/>
                  </a:lnTo>
                  <a:lnTo>
                    <a:pt x="22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7" y="47"/>
                  </a:lnTo>
                  <a:lnTo>
                    <a:pt x="40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5"/>
                  </a:lnTo>
                  <a:lnTo>
                    <a:pt x="46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3" y="45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0"/>
                  </a:lnTo>
                  <a:lnTo>
                    <a:pt x="66" y="40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1"/>
                  </a:lnTo>
                  <a:lnTo>
                    <a:pt x="66" y="29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3"/>
                  </a:lnTo>
                  <a:lnTo>
                    <a:pt x="57" y="23"/>
                  </a:lnTo>
                  <a:lnTo>
                    <a:pt x="55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9" y="23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40" y="23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35" y="27"/>
                  </a:lnTo>
                  <a:lnTo>
                    <a:pt x="33" y="27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6"/>
                  </a:lnTo>
                  <a:close/>
                  <a:moveTo>
                    <a:pt x="66" y="58"/>
                  </a:moveTo>
                  <a:lnTo>
                    <a:pt x="64" y="58"/>
                  </a:lnTo>
                  <a:lnTo>
                    <a:pt x="64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5"/>
                  </a:lnTo>
                  <a:lnTo>
                    <a:pt x="42" y="65"/>
                  </a:lnTo>
                  <a:lnTo>
                    <a:pt x="40" y="65"/>
                  </a:lnTo>
                  <a:lnTo>
                    <a:pt x="37" y="65"/>
                  </a:lnTo>
                  <a:lnTo>
                    <a:pt x="37" y="67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9" y="82"/>
                  </a:lnTo>
                  <a:lnTo>
                    <a:pt x="31" y="82"/>
                  </a:lnTo>
                  <a:lnTo>
                    <a:pt x="31" y="85"/>
                  </a:lnTo>
                  <a:lnTo>
                    <a:pt x="31" y="87"/>
                  </a:lnTo>
                  <a:lnTo>
                    <a:pt x="33" y="87"/>
                  </a:lnTo>
                  <a:lnTo>
                    <a:pt x="35" y="89"/>
                  </a:lnTo>
                  <a:lnTo>
                    <a:pt x="37" y="89"/>
                  </a:lnTo>
                  <a:lnTo>
                    <a:pt x="37" y="91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4" y="91"/>
                  </a:lnTo>
                  <a:lnTo>
                    <a:pt x="46" y="91"/>
                  </a:lnTo>
                  <a:lnTo>
                    <a:pt x="49" y="91"/>
                  </a:lnTo>
                  <a:lnTo>
                    <a:pt x="51" y="91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7" y="89"/>
                  </a:lnTo>
                  <a:lnTo>
                    <a:pt x="57" y="87"/>
                  </a:lnTo>
                  <a:lnTo>
                    <a:pt x="60" y="87"/>
                  </a:lnTo>
                  <a:lnTo>
                    <a:pt x="60" y="85"/>
                  </a:lnTo>
                  <a:lnTo>
                    <a:pt x="62" y="85"/>
                  </a:lnTo>
                  <a:lnTo>
                    <a:pt x="62" y="82"/>
                  </a:lnTo>
                  <a:lnTo>
                    <a:pt x="64" y="82"/>
                  </a:lnTo>
                  <a:lnTo>
                    <a:pt x="64" y="80"/>
                  </a:lnTo>
                  <a:lnTo>
                    <a:pt x="66" y="80"/>
                  </a:lnTo>
                  <a:lnTo>
                    <a:pt x="66" y="78"/>
                  </a:lnTo>
                  <a:lnTo>
                    <a:pt x="66" y="76"/>
                  </a:lnTo>
                  <a:lnTo>
                    <a:pt x="66" y="73"/>
                  </a:lnTo>
                  <a:lnTo>
                    <a:pt x="66" y="71"/>
                  </a:lnTo>
                  <a:lnTo>
                    <a:pt x="66" y="69"/>
                  </a:lnTo>
                  <a:lnTo>
                    <a:pt x="66" y="67"/>
                  </a:lnTo>
                  <a:lnTo>
                    <a:pt x="66" y="65"/>
                  </a:lnTo>
                  <a:lnTo>
                    <a:pt x="66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DADF3FE-B375-0C1D-6C93-92B535F9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7236" y="6752824"/>
              <a:ext cx="71090" cy="38680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A5E299-3E1B-4E4F-C789-A6F008485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359" y="8111950"/>
              <a:ext cx="353003" cy="400054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2" y="54"/>
                </a:cxn>
                <a:cxn ang="0">
                  <a:pos x="4" y="42"/>
                </a:cxn>
                <a:cxn ang="0">
                  <a:pos x="9" y="34"/>
                </a:cxn>
                <a:cxn ang="0">
                  <a:pos x="15" y="27"/>
                </a:cxn>
                <a:cxn ang="0">
                  <a:pos x="26" y="14"/>
                </a:cxn>
                <a:cxn ang="0">
                  <a:pos x="35" y="7"/>
                </a:cxn>
                <a:cxn ang="0">
                  <a:pos x="46" y="5"/>
                </a:cxn>
                <a:cxn ang="0">
                  <a:pos x="57" y="3"/>
                </a:cxn>
                <a:cxn ang="0">
                  <a:pos x="68" y="0"/>
                </a:cxn>
                <a:cxn ang="0">
                  <a:pos x="82" y="0"/>
                </a:cxn>
                <a:cxn ang="0">
                  <a:pos x="95" y="3"/>
                </a:cxn>
                <a:cxn ang="0">
                  <a:pos x="108" y="9"/>
                </a:cxn>
                <a:cxn ang="0">
                  <a:pos x="122" y="16"/>
                </a:cxn>
                <a:cxn ang="0">
                  <a:pos x="130" y="27"/>
                </a:cxn>
                <a:cxn ang="0">
                  <a:pos x="137" y="38"/>
                </a:cxn>
                <a:cxn ang="0">
                  <a:pos x="141" y="51"/>
                </a:cxn>
                <a:cxn ang="0">
                  <a:pos x="144" y="62"/>
                </a:cxn>
                <a:cxn ang="0">
                  <a:pos x="144" y="76"/>
                </a:cxn>
                <a:cxn ang="0">
                  <a:pos x="144" y="89"/>
                </a:cxn>
                <a:cxn ang="0">
                  <a:pos x="141" y="100"/>
                </a:cxn>
                <a:cxn ang="0">
                  <a:pos x="137" y="113"/>
                </a:cxn>
                <a:cxn ang="0">
                  <a:pos x="130" y="124"/>
                </a:cxn>
                <a:cxn ang="0">
                  <a:pos x="119" y="135"/>
                </a:cxn>
                <a:cxn ang="0">
                  <a:pos x="108" y="142"/>
                </a:cxn>
                <a:cxn ang="0">
                  <a:pos x="95" y="149"/>
                </a:cxn>
                <a:cxn ang="0">
                  <a:pos x="82" y="151"/>
                </a:cxn>
                <a:cxn ang="0">
                  <a:pos x="68" y="151"/>
                </a:cxn>
                <a:cxn ang="0">
                  <a:pos x="55" y="149"/>
                </a:cxn>
                <a:cxn ang="0">
                  <a:pos x="44" y="147"/>
                </a:cxn>
                <a:cxn ang="0">
                  <a:pos x="33" y="142"/>
                </a:cxn>
                <a:cxn ang="0">
                  <a:pos x="20" y="133"/>
                </a:cxn>
                <a:cxn ang="0">
                  <a:pos x="11" y="122"/>
                </a:cxn>
                <a:cxn ang="0">
                  <a:pos x="6" y="111"/>
                </a:cxn>
                <a:cxn ang="0">
                  <a:pos x="2" y="98"/>
                </a:cxn>
                <a:cxn ang="0">
                  <a:pos x="0" y="85"/>
                </a:cxn>
                <a:cxn ang="0">
                  <a:pos x="31" y="78"/>
                </a:cxn>
                <a:cxn ang="0">
                  <a:pos x="33" y="89"/>
                </a:cxn>
                <a:cxn ang="0">
                  <a:pos x="35" y="100"/>
                </a:cxn>
                <a:cxn ang="0">
                  <a:pos x="40" y="111"/>
                </a:cxn>
                <a:cxn ang="0">
                  <a:pos x="46" y="118"/>
                </a:cxn>
                <a:cxn ang="0">
                  <a:pos x="55" y="122"/>
                </a:cxn>
                <a:cxn ang="0">
                  <a:pos x="68" y="127"/>
                </a:cxn>
                <a:cxn ang="0">
                  <a:pos x="79" y="124"/>
                </a:cxn>
                <a:cxn ang="0">
                  <a:pos x="93" y="120"/>
                </a:cxn>
                <a:cxn ang="0">
                  <a:pos x="104" y="111"/>
                </a:cxn>
                <a:cxn ang="0">
                  <a:pos x="108" y="102"/>
                </a:cxn>
                <a:cxn ang="0">
                  <a:pos x="113" y="89"/>
                </a:cxn>
                <a:cxn ang="0">
                  <a:pos x="113" y="76"/>
                </a:cxn>
                <a:cxn ang="0">
                  <a:pos x="113" y="62"/>
                </a:cxn>
                <a:cxn ang="0">
                  <a:pos x="108" y="49"/>
                </a:cxn>
                <a:cxn ang="0">
                  <a:pos x="102" y="38"/>
                </a:cxn>
                <a:cxn ang="0">
                  <a:pos x="88" y="29"/>
                </a:cxn>
                <a:cxn ang="0">
                  <a:pos x="75" y="25"/>
                </a:cxn>
                <a:cxn ang="0">
                  <a:pos x="64" y="27"/>
                </a:cxn>
                <a:cxn ang="0">
                  <a:pos x="53" y="29"/>
                </a:cxn>
                <a:cxn ang="0">
                  <a:pos x="42" y="38"/>
                </a:cxn>
                <a:cxn ang="0">
                  <a:pos x="37" y="47"/>
                </a:cxn>
                <a:cxn ang="0">
                  <a:pos x="33" y="56"/>
                </a:cxn>
                <a:cxn ang="0">
                  <a:pos x="31" y="69"/>
                </a:cxn>
              </a:cxnLst>
              <a:rect l="0" t="0" r="r" b="b"/>
              <a:pathLst>
                <a:path w="144" h="151">
                  <a:moveTo>
                    <a:pt x="0" y="76"/>
                  </a:moveTo>
                  <a:lnTo>
                    <a:pt x="0" y="73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4" y="47"/>
                  </a:lnTo>
                  <a:lnTo>
                    <a:pt x="4" y="45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11" y="34"/>
                  </a:lnTo>
                  <a:lnTo>
                    <a:pt x="11" y="31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5" y="27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8" y="3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5" y="3"/>
                  </a:lnTo>
                  <a:lnTo>
                    <a:pt x="97" y="5"/>
                  </a:lnTo>
                  <a:lnTo>
                    <a:pt x="99" y="5"/>
                  </a:lnTo>
                  <a:lnTo>
                    <a:pt x="102" y="5"/>
                  </a:lnTo>
                  <a:lnTo>
                    <a:pt x="104" y="7"/>
                  </a:lnTo>
                  <a:lnTo>
                    <a:pt x="106" y="7"/>
                  </a:lnTo>
                  <a:lnTo>
                    <a:pt x="108" y="9"/>
                  </a:lnTo>
                  <a:lnTo>
                    <a:pt x="110" y="9"/>
                  </a:lnTo>
                  <a:lnTo>
                    <a:pt x="113" y="11"/>
                  </a:lnTo>
                  <a:lnTo>
                    <a:pt x="115" y="14"/>
                  </a:lnTo>
                  <a:lnTo>
                    <a:pt x="117" y="14"/>
                  </a:lnTo>
                  <a:lnTo>
                    <a:pt x="119" y="16"/>
                  </a:lnTo>
                  <a:lnTo>
                    <a:pt x="122" y="16"/>
                  </a:lnTo>
                  <a:lnTo>
                    <a:pt x="122" y="18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3"/>
                  </a:lnTo>
                  <a:lnTo>
                    <a:pt x="128" y="25"/>
                  </a:lnTo>
                  <a:lnTo>
                    <a:pt x="130" y="27"/>
                  </a:lnTo>
                  <a:lnTo>
                    <a:pt x="130" y="29"/>
                  </a:lnTo>
                  <a:lnTo>
                    <a:pt x="133" y="29"/>
                  </a:lnTo>
                  <a:lnTo>
                    <a:pt x="133" y="31"/>
                  </a:lnTo>
                  <a:lnTo>
                    <a:pt x="135" y="34"/>
                  </a:lnTo>
                  <a:lnTo>
                    <a:pt x="135" y="36"/>
                  </a:lnTo>
                  <a:lnTo>
                    <a:pt x="137" y="38"/>
                  </a:lnTo>
                  <a:lnTo>
                    <a:pt x="137" y="40"/>
                  </a:lnTo>
                  <a:lnTo>
                    <a:pt x="139" y="42"/>
                  </a:lnTo>
                  <a:lnTo>
                    <a:pt x="139" y="45"/>
                  </a:lnTo>
                  <a:lnTo>
                    <a:pt x="139" y="47"/>
                  </a:lnTo>
                  <a:lnTo>
                    <a:pt x="141" y="49"/>
                  </a:lnTo>
                  <a:lnTo>
                    <a:pt x="141" y="51"/>
                  </a:lnTo>
                  <a:lnTo>
                    <a:pt x="141" y="54"/>
                  </a:lnTo>
                  <a:lnTo>
                    <a:pt x="141" y="56"/>
                  </a:lnTo>
                  <a:lnTo>
                    <a:pt x="141" y="58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4" y="62"/>
                  </a:lnTo>
                  <a:lnTo>
                    <a:pt x="144" y="65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4" y="71"/>
                  </a:lnTo>
                  <a:lnTo>
                    <a:pt x="144" y="73"/>
                  </a:lnTo>
                  <a:lnTo>
                    <a:pt x="144" y="76"/>
                  </a:lnTo>
                  <a:lnTo>
                    <a:pt x="144" y="78"/>
                  </a:lnTo>
                  <a:lnTo>
                    <a:pt x="144" y="80"/>
                  </a:lnTo>
                  <a:lnTo>
                    <a:pt x="144" y="82"/>
                  </a:lnTo>
                  <a:lnTo>
                    <a:pt x="144" y="85"/>
                  </a:lnTo>
                  <a:lnTo>
                    <a:pt x="144" y="87"/>
                  </a:lnTo>
                  <a:lnTo>
                    <a:pt x="144" y="89"/>
                  </a:lnTo>
                  <a:lnTo>
                    <a:pt x="144" y="91"/>
                  </a:lnTo>
                  <a:lnTo>
                    <a:pt x="144" y="93"/>
                  </a:lnTo>
                  <a:lnTo>
                    <a:pt x="141" y="93"/>
                  </a:lnTo>
                  <a:lnTo>
                    <a:pt x="141" y="96"/>
                  </a:lnTo>
                  <a:lnTo>
                    <a:pt x="141" y="98"/>
                  </a:lnTo>
                  <a:lnTo>
                    <a:pt x="141" y="100"/>
                  </a:lnTo>
                  <a:lnTo>
                    <a:pt x="141" y="102"/>
                  </a:lnTo>
                  <a:lnTo>
                    <a:pt x="139" y="104"/>
                  </a:lnTo>
                  <a:lnTo>
                    <a:pt x="139" y="107"/>
                  </a:lnTo>
                  <a:lnTo>
                    <a:pt x="139" y="109"/>
                  </a:lnTo>
                  <a:lnTo>
                    <a:pt x="137" y="111"/>
                  </a:lnTo>
                  <a:lnTo>
                    <a:pt x="137" y="113"/>
                  </a:lnTo>
                  <a:lnTo>
                    <a:pt x="135" y="116"/>
                  </a:lnTo>
                  <a:lnTo>
                    <a:pt x="135" y="118"/>
                  </a:lnTo>
                  <a:lnTo>
                    <a:pt x="133" y="120"/>
                  </a:lnTo>
                  <a:lnTo>
                    <a:pt x="133" y="122"/>
                  </a:lnTo>
                  <a:lnTo>
                    <a:pt x="130" y="122"/>
                  </a:lnTo>
                  <a:lnTo>
                    <a:pt x="130" y="124"/>
                  </a:lnTo>
                  <a:lnTo>
                    <a:pt x="128" y="127"/>
                  </a:lnTo>
                  <a:lnTo>
                    <a:pt x="126" y="129"/>
                  </a:lnTo>
                  <a:lnTo>
                    <a:pt x="124" y="131"/>
                  </a:lnTo>
                  <a:lnTo>
                    <a:pt x="122" y="133"/>
                  </a:lnTo>
                  <a:lnTo>
                    <a:pt x="122" y="135"/>
                  </a:lnTo>
                  <a:lnTo>
                    <a:pt x="119" y="135"/>
                  </a:lnTo>
                  <a:lnTo>
                    <a:pt x="117" y="138"/>
                  </a:lnTo>
                  <a:lnTo>
                    <a:pt x="115" y="138"/>
                  </a:lnTo>
                  <a:lnTo>
                    <a:pt x="115" y="140"/>
                  </a:lnTo>
                  <a:lnTo>
                    <a:pt x="113" y="140"/>
                  </a:lnTo>
                  <a:lnTo>
                    <a:pt x="110" y="142"/>
                  </a:lnTo>
                  <a:lnTo>
                    <a:pt x="108" y="142"/>
                  </a:lnTo>
                  <a:lnTo>
                    <a:pt x="106" y="144"/>
                  </a:lnTo>
                  <a:lnTo>
                    <a:pt x="104" y="144"/>
                  </a:lnTo>
                  <a:lnTo>
                    <a:pt x="102" y="147"/>
                  </a:lnTo>
                  <a:lnTo>
                    <a:pt x="99" y="147"/>
                  </a:lnTo>
                  <a:lnTo>
                    <a:pt x="97" y="147"/>
                  </a:lnTo>
                  <a:lnTo>
                    <a:pt x="95" y="149"/>
                  </a:lnTo>
                  <a:lnTo>
                    <a:pt x="93" y="149"/>
                  </a:lnTo>
                  <a:lnTo>
                    <a:pt x="91" y="149"/>
                  </a:lnTo>
                  <a:lnTo>
                    <a:pt x="88" y="149"/>
                  </a:lnTo>
                  <a:lnTo>
                    <a:pt x="86" y="149"/>
                  </a:lnTo>
                  <a:lnTo>
                    <a:pt x="84" y="151"/>
                  </a:lnTo>
                  <a:lnTo>
                    <a:pt x="82" y="151"/>
                  </a:lnTo>
                  <a:lnTo>
                    <a:pt x="79" y="151"/>
                  </a:lnTo>
                  <a:lnTo>
                    <a:pt x="77" y="151"/>
                  </a:lnTo>
                  <a:lnTo>
                    <a:pt x="75" y="151"/>
                  </a:lnTo>
                  <a:lnTo>
                    <a:pt x="73" y="151"/>
                  </a:lnTo>
                  <a:lnTo>
                    <a:pt x="71" y="151"/>
                  </a:lnTo>
                  <a:lnTo>
                    <a:pt x="68" y="151"/>
                  </a:lnTo>
                  <a:lnTo>
                    <a:pt x="66" y="151"/>
                  </a:lnTo>
                  <a:lnTo>
                    <a:pt x="64" y="151"/>
                  </a:lnTo>
                  <a:lnTo>
                    <a:pt x="62" y="151"/>
                  </a:lnTo>
                  <a:lnTo>
                    <a:pt x="59" y="151"/>
                  </a:lnTo>
                  <a:lnTo>
                    <a:pt x="57" y="149"/>
                  </a:lnTo>
                  <a:lnTo>
                    <a:pt x="55" y="149"/>
                  </a:lnTo>
                  <a:lnTo>
                    <a:pt x="53" y="149"/>
                  </a:lnTo>
                  <a:lnTo>
                    <a:pt x="51" y="149"/>
                  </a:lnTo>
                  <a:lnTo>
                    <a:pt x="48" y="149"/>
                  </a:lnTo>
                  <a:lnTo>
                    <a:pt x="48" y="147"/>
                  </a:lnTo>
                  <a:lnTo>
                    <a:pt x="46" y="147"/>
                  </a:lnTo>
                  <a:lnTo>
                    <a:pt x="44" y="147"/>
                  </a:lnTo>
                  <a:lnTo>
                    <a:pt x="42" y="147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37" y="144"/>
                  </a:lnTo>
                  <a:lnTo>
                    <a:pt x="35" y="142"/>
                  </a:lnTo>
                  <a:lnTo>
                    <a:pt x="33" y="142"/>
                  </a:lnTo>
                  <a:lnTo>
                    <a:pt x="31" y="140"/>
                  </a:lnTo>
                  <a:lnTo>
                    <a:pt x="28" y="138"/>
                  </a:lnTo>
                  <a:lnTo>
                    <a:pt x="26" y="138"/>
                  </a:lnTo>
                  <a:lnTo>
                    <a:pt x="24" y="135"/>
                  </a:lnTo>
                  <a:lnTo>
                    <a:pt x="22" y="133"/>
                  </a:lnTo>
                  <a:lnTo>
                    <a:pt x="20" y="133"/>
                  </a:lnTo>
                  <a:lnTo>
                    <a:pt x="20" y="131"/>
                  </a:lnTo>
                  <a:lnTo>
                    <a:pt x="17" y="129"/>
                  </a:lnTo>
                  <a:lnTo>
                    <a:pt x="15" y="127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9" y="118"/>
                  </a:lnTo>
                  <a:lnTo>
                    <a:pt x="9" y="116"/>
                  </a:lnTo>
                  <a:lnTo>
                    <a:pt x="6" y="113"/>
                  </a:lnTo>
                  <a:lnTo>
                    <a:pt x="6" y="111"/>
                  </a:lnTo>
                  <a:lnTo>
                    <a:pt x="6" y="109"/>
                  </a:lnTo>
                  <a:lnTo>
                    <a:pt x="4" y="107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  <a:moveTo>
                    <a:pt x="31" y="76"/>
                  </a:moveTo>
                  <a:lnTo>
                    <a:pt x="31" y="78"/>
                  </a:lnTo>
                  <a:lnTo>
                    <a:pt x="31" y="80"/>
                  </a:lnTo>
                  <a:lnTo>
                    <a:pt x="31" y="82"/>
                  </a:lnTo>
                  <a:lnTo>
                    <a:pt x="31" y="85"/>
                  </a:lnTo>
                  <a:lnTo>
                    <a:pt x="31" y="87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5" y="98"/>
                  </a:lnTo>
                  <a:lnTo>
                    <a:pt x="35" y="100"/>
                  </a:lnTo>
                  <a:lnTo>
                    <a:pt x="35" y="102"/>
                  </a:lnTo>
                  <a:lnTo>
                    <a:pt x="35" y="104"/>
                  </a:lnTo>
                  <a:lnTo>
                    <a:pt x="37" y="104"/>
                  </a:lnTo>
                  <a:lnTo>
                    <a:pt x="37" y="107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4" y="113"/>
                  </a:lnTo>
                  <a:lnTo>
                    <a:pt x="44" y="116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8" y="118"/>
                  </a:lnTo>
                  <a:lnTo>
                    <a:pt x="48" y="120"/>
                  </a:lnTo>
                  <a:lnTo>
                    <a:pt x="51" y="120"/>
                  </a:lnTo>
                  <a:lnTo>
                    <a:pt x="53" y="120"/>
                  </a:lnTo>
                  <a:lnTo>
                    <a:pt x="53" y="122"/>
                  </a:lnTo>
                  <a:lnTo>
                    <a:pt x="55" y="122"/>
                  </a:lnTo>
                  <a:lnTo>
                    <a:pt x="57" y="122"/>
                  </a:lnTo>
                  <a:lnTo>
                    <a:pt x="59" y="124"/>
                  </a:lnTo>
                  <a:lnTo>
                    <a:pt x="62" y="124"/>
                  </a:lnTo>
                  <a:lnTo>
                    <a:pt x="64" y="124"/>
                  </a:lnTo>
                  <a:lnTo>
                    <a:pt x="66" y="124"/>
                  </a:lnTo>
                  <a:lnTo>
                    <a:pt x="68" y="127"/>
                  </a:lnTo>
                  <a:lnTo>
                    <a:pt x="71" y="127"/>
                  </a:lnTo>
                  <a:lnTo>
                    <a:pt x="73" y="127"/>
                  </a:lnTo>
                  <a:lnTo>
                    <a:pt x="75" y="127"/>
                  </a:lnTo>
                  <a:lnTo>
                    <a:pt x="77" y="127"/>
                  </a:lnTo>
                  <a:lnTo>
                    <a:pt x="77" y="124"/>
                  </a:lnTo>
                  <a:lnTo>
                    <a:pt x="79" y="124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6" y="124"/>
                  </a:lnTo>
                  <a:lnTo>
                    <a:pt x="88" y="122"/>
                  </a:lnTo>
                  <a:lnTo>
                    <a:pt x="91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18"/>
                  </a:lnTo>
                  <a:lnTo>
                    <a:pt x="97" y="118"/>
                  </a:lnTo>
                  <a:lnTo>
                    <a:pt x="99" y="116"/>
                  </a:lnTo>
                  <a:lnTo>
                    <a:pt x="102" y="113"/>
                  </a:lnTo>
                  <a:lnTo>
                    <a:pt x="104" y="111"/>
                  </a:lnTo>
                  <a:lnTo>
                    <a:pt x="104" y="109"/>
                  </a:lnTo>
                  <a:lnTo>
                    <a:pt x="106" y="109"/>
                  </a:lnTo>
                  <a:lnTo>
                    <a:pt x="106" y="107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8" y="102"/>
                  </a:lnTo>
                  <a:lnTo>
                    <a:pt x="108" y="100"/>
                  </a:lnTo>
                  <a:lnTo>
                    <a:pt x="110" y="98"/>
                  </a:lnTo>
                  <a:lnTo>
                    <a:pt x="110" y="96"/>
                  </a:lnTo>
                  <a:lnTo>
                    <a:pt x="110" y="93"/>
                  </a:lnTo>
                  <a:lnTo>
                    <a:pt x="113" y="91"/>
                  </a:lnTo>
                  <a:lnTo>
                    <a:pt x="113" y="89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3" y="82"/>
                  </a:lnTo>
                  <a:lnTo>
                    <a:pt x="113" y="80"/>
                  </a:lnTo>
                  <a:lnTo>
                    <a:pt x="113" y="78"/>
                  </a:lnTo>
                  <a:lnTo>
                    <a:pt x="113" y="76"/>
                  </a:lnTo>
                  <a:lnTo>
                    <a:pt x="113" y="73"/>
                  </a:lnTo>
                  <a:lnTo>
                    <a:pt x="113" y="71"/>
                  </a:lnTo>
                  <a:lnTo>
                    <a:pt x="113" y="69"/>
                  </a:lnTo>
                  <a:lnTo>
                    <a:pt x="113" y="67"/>
                  </a:lnTo>
                  <a:lnTo>
                    <a:pt x="113" y="65"/>
                  </a:lnTo>
                  <a:lnTo>
                    <a:pt x="113" y="62"/>
                  </a:lnTo>
                  <a:lnTo>
                    <a:pt x="113" y="60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10" y="54"/>
                  </a:lnTo>
                  <a:lnTo>
                    <a:pt x="110" y="51"/>
                  </a:lnTo>
                  <a:lnTo>
                    <a:pt x="108" y="49"/>
                  </a:lnTo>
                  <a:lnTo>
                    <a:pt x="108" y="47"/>
                  </a:lnTo>
                  <a:lnTo>
                    <a:pt x="108" y="45"/>
                  </a:lnTo>
                  <a:lnTo>
                    <a:pt x="106" y="45"/>
                  </a:lnTo>
                  <a:lnTo>
                    <a:pt x="106" y="42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99" y="36"/>
                  </a:lnTo>
                  <a:lnTo>
                    <a:pt x="97" y="34"/>
                  </a:lnTo>
                  <a:lnTo>
                    <a:pt x="95" y="31"/>
                  </a:lnTo>
                  <a:lnTo>
                    <a:pt x="93" y="31"/>
                  </a:lnTo>
                  <a:lnTo>
                    <a:pt x="91" y="29"/>
                  </a:lnTo>
                  <a:lnTo>
                    <a:pt x="88" y="29"/>
                  </a:lnTo>
                  <a:lnTo>
                    <a:pt x="86" y="27"/>
                  </a:lnTo>
                  <a:lnTo>
                    <a:pt x="84" y="27"/>
                  </a:lnTo>
                  <a:lnTo>
                    <a:pt x="82" y="27"/>
                  </a:lnTo>
                  <a:lnTo>
                    <a:pt x="79" y="27"/>
                  </a:lnTo>
                  <a:lnTo>
                    <a:pt x="77" y="25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1" y="25"/>
                  </a:lnTo>
                  <a:lnTo>
                    <a:pt x="68" y="25"/>
                  </a:lnTo>
                  <a:lnTo>
                    <a:pt x="66" y="25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59" y="27"/>
                  </a:lnTo>
                  <a:lnTo>
                    <a:pt x="57" y="27"/>
                  </a:lnTo>
                  <a:lnTo>
                    <a:pt x="57" y="29"/>
                  </a:lnTo>
                  <a:lnTo>
                    <a:pt x="55" y="29"/>
                  </a:lnTo>
                  <a:lnTo>
                    <a:pt x="53" y="29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8" y="34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4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60"/>
                  </a:lnTo>
                  <a:lnTo>
                    <a:pt x="31" y="62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31" y="73"/>
                  </a:lnTo>
                  <a:lnTo>
                    <a:pt x="31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E3184D81-1597-F262-ED34-2F9B81711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063" y="8217924"/>
              <a:ext cx="169148" cy="288780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7" y="2"/>
                </a:cxn>
                <a:cxn ang="0">
                  <a:pos x="27" y="16"/>
                </a:cxn>
                <a:cxn ang="0">
                  <a:pos x="29" y="11"/>
                </a:cxn>
                <a:cxn ang="0">
                  <a:pos x="31" y="9"/>
                </a:cxn>
                <a:cxn ang="0">
                  <a:pos x="34" y="7"/>
                </a:cxn>
                <a:cxn ang="0">
                  <a:pos x="36" y="5"/>
                </a:cxn>
                <a:cxn ang="0">
                  <a:pos x="40" y="2"/>
                </a:cxn>
                <a:cxn ang="0">
                  <a:pos x="45" y="2"/>
                </a:cxn>
                <a:cxn ang="0">
                  <a:pos x="47" y="0"/>
                </a:cxn>
                <a:cxn ang="0">
                  <a:pos x="51" y="0"/>
                </a:cxn>
                <a:cxn ang="0">
                  <a:pos x="56" y="0"/>
                </a:cxn>
                <a:cxn ang="0">
                  <a:pos x="58" y="2"/>
                </a:cxn>
                <a:cxn ang="0">
                  <a:pos x="62" y="2"/>
                </a:cxn>
                <a:cxn ang="0">
                  <a:pos x="65" y="5"/>
                </a:cxn>
                <a:cxn ang="0">
                  <a:pos x="69" y="5"/>
                </a:cxn>
                <a:cxn ang="0">
                  <a:pos x="60" y="31"/>
                </a:cxn>
                <a:cxn ang="0">
                  <a:pos x="58" y="29"/>
                </a:cxn>
                <a:cxn ang="0">
                  <a:pos x="56" y="27"/>
                </a:cxn>
                <a:cxn ang="0">
                  <a:pos x="51" y="27"/>
                </a:cxn>
                <a:cxn ang="0">
                  <a:pos x="49" y="25"/>
                </a:cxn>
                <a:cxn ang="0">
                  <a:pos x="45" y="25"/>
                </a:cxn>
                <a:cxn ang="0">
                  <a:pos x="42" y="27"/>
                </a:cxn>
                <a:cxn ang="0">
                  <a:pos x="38" y="27"/>
                </a:cxn>
                <a:cxn ang="0">
                  <a:pos x="36" y="29"/>
                </a:cxn>
                <a:cxn ang="0">
                  <a:pos x="34" y="31"/>
                </a:cxn>
                <a:cxn ang="0">
                  <a:pos x="31" y="36"/>
                </a:cxn>
                <a:cxn ang="0">
                  <a:pos x="31" y="40"/>
                </a:cxn>
                <a:cxn ang="0">
                  <a:pos x="29" y="42"/>
                </a:cxn>
                <a:cxn ang="0">
                  <a:pos x="29" y="47"/>
                </a:cxn>
                <a:cxn ang="0">
                  <a:pos x="29" y="51"/>
                </a:cxn>
                <a:cxn ang="0">
                  <a:pos x="29" y="56"/>
                </a:cxn>
                <a:cxn ang="0">
                  <a:pos x="29" y="60"/>
                </a:cxn>
                <a:cxn ang="0">
                  <a:pos x="29" y="64"/>
                </a:cxn>
                <a:cxn ang="0">
                  <a:pos x="27" y="69"/>
                </a:cxn>
                <a:cxn ang="0">
                  <a:pos x="27" y="73"/>
                </a:cxn>
                <a:cxn ang="0">
                  <a:pos x="27" y="109"/>
                </a:cxn>
              </a:cxnLst>
              <a:rect l="0" t="0" r="r" b="b"/>
              <a:pathLst>
                <a:path w="69" h="109">
                  <a:moveTo>
                    <a:pt x="27" y="109"/>
                  </a:moveTo>
                  <a:lnTo>
                    <a:pt x="0" y="109"/>
                  </a:lnTo>
                  <a:lnTo>
                    <a:pt x="0" y="2"/>
                  </a:lnTo>
                  <a:lnTo>
                    <a:pt x="27" y="2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1" y="9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0" y="2"/>
                  </a:lnTo>
                  <a:lnTo>
                    <a:pt x="42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5" y="2"/>
                  </a:lnTo>
                  <a:lnTo>
                    <a:pt x="65" y="5"/>
                  </a:lnTo>
                  <a:lnTo>
                    <a:pt x="67" y="5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60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9"/>
                  </a:lnTo>
                  <a:lnTo>
                    <a:pt x="56" y="27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49" y="27"/>
                  </a:lnTo>
                  <a:lnTo>
                    <a:pt x="49" y="25"/>
                  </a:lnTo>
                  <a:lnTo>
                    <a:pt x="47" y="25"/>
                  </a:lnTo>
                  <a:lnTo>
                    <a:pt x="45" y="25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4" y="33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9" y="42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62"/>
                  </a:lnTo>
                  <a:lnTo>
                    <a:pt x="29" y="64"/>
                  </a:lnTo>
                  <a:lnTo>
                    <a:pt x="27" y="67"/>
                  </a:lnTo>
                  <a:lnTo>
                    <a:pt x="27" y="69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7" y="76"/>
                  </a:lnTo>
                  <a:lnTo>
                    <a:pt x="27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0BB5F95E-9441-408E-60C0-E4E92A148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96240" y="8119897"/>
              <a:ext cx="259849" cy="392106"/>
            </a:xfrm>
            <a:custGeom>
              <a:avLst/>
              <a:gdLst/>
              <a:ahLst/>
              <a:cxnLst>
                <a:cxn ang="0">
                  <a:pos x="77" y="130"/>
                </a:cxn>
                <a:cxn ang="0">
                  <a:pos x="71" y="139"/>
                </a:cxn>
                <a:cxn ang="0">
                  <a:pos x="64" y="144"/>
                </a:cxn>
                <a:cxn ang="0">
                  <a:pos x="57" y="146"/>
                </a:cxn>
                <a:cxn ang="0">
                  <a:pos x="51" y="148"/>
                </a:cxn>
                <a:cxn ang="0">
                  <a:pos x="42" y="148"/>
                </a:cxn>
                <a:cxn ang="0">
                  <a:pos x="35" y="146"/>
                </a:cxn>
                <a:cxn ang="0">
                  <a:pos x="26" y="144"/>
                </a:cxn>
                <a:cxn ang="0">
                  <a:pos x="22" y="139"/>
                </a:cxn>
                <a:cxn ang="0">
                  <a:pos x="13" y="132"/>
                </a:cxn>
                <a:cxn ang="0">
                  <a:pos x="9" y="128"/>
                </a:cxn>
                <a:cxn ang="0">
                  <a:pos x="4" y="119"/>
                </a:cxn>
                <a:cxn ang="0">
                  <a:pos x="2" y="110"/>
                </a:cxn>
                <a:cxn ang="0">
                  <a:pos x="0" y="101"/>
                </a:cxn>
                <a:cxn ang="0">
                  <a:pos x="0" y="93"/>
                </a:cxn>
                <a:cxn ang="0">
                  <a:pos x="0" y="84"/>
                </a:cxn>
                <a:cxn ang="0">
                  <a:pos x="2" y="75"/>
                </a:cxn>
                <a:cxn ang="0">
                  <a:pos x="4" y="68"/>
                </a:cxn>
                <a:cxn ang="0">
                  <a:pos x="7" y="59"/>
                </a:cxn>
                <a:cxn ang="0">
                  <a:pos x="11" y="53"/>
                </a:cxn>
                <a:cxn ang="0">
                  <a:pos x="15" y="48"/>
                </a:cxn>
                <a:cxn ang="0">
                  <a:pos x="22" y="44"/>
                </a:cxn>
                <a:cxn ang="0">
                  <a:pos x="29" y="42"/>
                </a:cxn>
                <a:cxn ang="0">
                  <a:pos x="38" y="39"/>
                </a:cxn>
                <a:cxn ang="0">
                  <a:pos x="44" y="37"/>
                </a:cxn>
                <a:cxn ang="0">
                  <a:pos x="53" y="37"/>
                </a:cxn>
                <a:cxn ang="0">
                  <a:pos x="62" y="42"/>
                </a:cxn>
                <a:cxn ang="0">
                  <a:pos x="69" y="46"/>
                </a:cxn>
                <a:cxn ang="0">
                  <a:pos x="77" y="53"/>
                </a:cxn>
                <a:cxn ang="0">
                  <a:pos x="29" y="90"/>
                </a:cxn>
                <a:cxn ang="0">
                  <a:pos x="31" y="97"/>
                </a:cxn>
                <a:cxn ang="0">
                  <a:pos x="31" y="106"/>
                </a:cxn>
                <a:cxn ang="0">
                  <a:pos x="33" y="115"/>
                </a:cxn>
                <a:cxn ang="0">
                  <a:pos x="38" y="119"/>
                </a:cxn>
                <a:cxn ang="0">
                  <a:pos x="42" y="124"/>
                </a:cxn>
                <a:cxn ang="0">
                  <a:pos x="49" y="126"/>
                </a:cxn>
                <a:cxn ang="0">
                  <a:pos x="57" y="126"/>
                </a:cxn>
                <a:cxn ang="0">
                  <a:pos x="64" y="124"/>
                </a:cxn>
                <a:cxn ang="0">
                  <a:pos x="71" y="117"/>
                </a:cxn>
                <a:cxn ang="0">
                  <a:pos x="75" y="108"/>
                </a:cxn>
                <a:cxn ang="0">
                  <a:pos x="77" y="101"/>
                </a:cxn>
                <a:cxn ang="0">
                  <a:pos x="77" y="93"/>
                </a:cxn>
                <a:cxn ang="0">
                  <a:pos x="77" y="84"/>
                </a:cxn>
                <a:cxn ang="0">
                  <a:pos x="75" y="77"/>
                </a:cxn>
                <a:cxn ang="0">
                  <a:pos x="73" y="70"/>
                </a:cxn>
                <a:cxn ang="0">
                  <a:pos x="69" y="66"/>
                </a:cxn>
                <a:cxn ang="0">
                  <a:pos x="64" y="62"/>
                </a:cxn>
                <a:cxn ang="0">
                  <a:pos x="57" y="59"/>
                </a:cxn>
                <a:cxn ang="0">
                  <a:pos x="49" y="59"/>
                </a:cxn>
                <a:cxn ang="0">
                  <a:pos x="42" y="62"/>
                </a:cxn>
                <a:cxn ang="0">
                  <a:pos x="35" y="66"/>
                </a:cxn>
                <a:cxn ang="0">
                  <a:pos x="33" y="73"/>
                </a:cxn>
                <a:cxn ang="0">
                  <a:pos x="31" y="79"/>
                </a:cxn>
                <a:cxn ang="0">
                  <a:pos x="29" y="88"/>
                </a:cxn>
              </a:cxnLst>
              <a:rect l="0" t="0" r="r" b="b"/>
              <a:pathLst>
                <a:path w="106" h="148">
                  <a:moveTo>
                    <a:pt x="106" y="146"/>
                  </a:moveTo>
                  <a:lnTo>
                    <a:pt x="80" y="146"/>
                  </a:lnTo>
                  <a:lnTo>
                    <a:pt x="80" y="130"/>
                  </a:lnTo>
                  <a:lnTo>
                    <a:pt x="77" y="130"/>
                  </a:lnTo>
                  <a:lnTo>
                    <a:pt x="77" y="132"/>
                  </a:lnTo>
                  <a:lnTo>
                    <a:pt x="75" y="135"/>
                  </a:lnTo>
                  <a:lnTo>
                    <a:pt x="73" y="137"/>
                  </a:lnTo>
                  <a:lnTo>
                    <a:pt x="71" y="139"/>
                  </a:lnTo>
                  <a:lnTo>
                    <a:pt x="69" y="139"/>
                  </a:lnTo>
                  <a:lnTo>
                    <a:pt x="69" y="141"/>
                  </a:lnTo>
                  <a:lnTo>
                    <a:pt x="66" y="141"/>
                  </a:lnTo>
                  <a:lnTo>
                    <a:pt x="64" y="144"/>
                  </a:lnTo>
                  <a:lnTo>
                    <a:pt x="62" y="144"/>
                  </a:lnTo>
                  <a:lnTo>
                    <a:pt x="60" y="144"/>
                  </a:lnTo>
                  <a:lnTo>
                    <a:pt x="60" y="146"/>
                  </a:lnTo>
                  <a:lnTo>
                    <a:pt x="57" y="146"/>
                  </a:lnTo>
                  <a:lnTo>
                    <a:pt x="55" y="146"/>
                  </a:lnTo>
                  <a:lnTo>
                    <a:pt x="53" y="146"/>
                  </a:lnTo>
                  <a:lnTo>
                    <a:pt x="53" y="148"/>
                  </a:lnTo>
                  <a:lnTo>
                    <a:pt x="51" y="148"/>
                  </a:lnTo>
                  <a:lnTo>
                    <a:pt x="49" y="148"/>
                  </a:lnTo>
                  <a:lnTo>
                    <a:pt x="46" y="148"/>
                  </a:lnTo>
                  <a:lnTo>
                    <a:pt x="44" y="148"/>
                  </a:lnTo>
                  <a:lnTo>
                    <a:pt x="42" y="148"/>
                  </a:lnTo>
                  <a:lnTo>
                    <a:pt x="40" y="148"/>
                  </a:lnTo>
                  <a:lnTo>
                    <a:pt x="38" y="148"/>
                  </a:lnTo>
                  <a:lnTo>
                    <a:pt x="38" y="146"/>
                  </a:lnTo>
                  <a:lnTo>
                    <a:pt x="35" y="146"/>
                  </a:lnTo>
                  <a:lnTo>
                    <a:pt x="33" y="146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26" y="144"/>
                  </a:lnTo>
                  <a:lnTo>
                    <a:pt x="24" y="144"/>
                  </a:lnTo>
                  <a:lnTo>
                    <a:pt x="24" y="141"/>
                  </a:lnTo>
                  <a:lnTo>
                    <a:pt x="22" y="141"/>
                  </a:lnTo>
                  <a:lnTo>
                    <a:pt x="22" y="139"/>
                  </a:lnTo>
                  <a:lnTo>
                    <a:pt x="20" y="139"/>
                  </a:lnTo>
                  <a:lnTo>
                    <a:pt x="18" y="137"/>
                  </a:lnTo>
                  <a:lnTo>
                    <a:pt x="15" y="135"/>
                  </a:lnTo>
                  <a:lnTo>
                    <a:pt x="13" y="132"/>
                  </a:lnTo>
                  <a:lnTo>
                    <a:pt x="13" y="130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9" y="128"/>
                  </a:lnTo>
                  <a:lnTo>
                    <a:pt x="9" y="126"/>
                  </a:lnTo>
                  <a:lnTo>
                    <a:pt x="7" y="124"/>
                  </a:lnTo>
                  <a:lnTo>
                    <a:pt x="7" y="121"/>
                  </a:lnTo>
                  <a:lnTo>
                    <a:pt x="4" y="119"/>
                  </a:lnTo>
                  <a:lnTo>
                    <a:pt x="4" y="117"/>
                  </a:lnTo>
                  <a:lnTo>
                    <a:pt x="4" y="115"/>
                  </a:lnTo>
                  <a:lnTo>
                    <a:pt x="2" y="113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2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7" y="59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5" y="51"/>
                  </a:lnTo>
                  <a:lnTo>
                    <a:pt x="15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39"/>
                  </a:lnTo>
                  <a:lnTo>
                    <a:pt x="33" y="39"/>
                  </a:lnTo>
                  <a:lnTo>
                    <a:pt x="35" y="39"/>
                  </a:lnTo>
                  <a:lnTo>
                    <a:pt x="38" y="39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2" y="37"/>
                  </a:lnTo>
                  <a:lnTo>
                    <a:pt x="44" y="37"/>
                  </a:lnTo>
                  <a:lnTo>
                    <a:pt x="46" y="37"/>
                  </a:lnTo>
                  <a:lnTo>
                    <a:pt x="49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5" y="39"/>
                  </a:lnTo>
                  <a:lnTo>
                    <a:pt x="57" y="39"/>
                  </a:lnTo>
                  <a:lnTo>
                    <a:pt x="60" y="39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71" y="46"/>
                  </a:lnTo>
                  <a:lnTo>
                    <a:pt x="73" y="48"/>
                  </a:lnTo>
                  <a:lnTo>
                    <a:pt x="75" y="51"/>
                  </a:lnTo>
                  <a:lnTo>
                    <a:pt x="77" y="53"/>
                  </a:lnTo>
                  <a:lnTo>
                    <a:pt x="77" y="0"/>
                  </a:lnTo>
                  <a:lnTo>
                    <a:pt x="106" y="0"/>
                  </a:lnTo>
                  <a:lnTo>
                    <a:pt x="106" y="146"/>
                  </a:lnTo>
                  <a:close/>
                  <a:moveTo>
                    <a:pt x="29" y="90"/>
                  </a:moveTo>
                  <a:lnTo>
                    <a:pt x="29" y="93"/>
                  </a:lnTo>
                  <a:lnTo>
                    <a:pt x="29" y="95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1" y="99"/>
                  </a:lnTo>
                  <a:lnTo>
                    <a:pt x="31" y="101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33" y="110"/>
                  </a:lnTo>
                  <a:lnTo>
                    <a:pt x="33" y="113"/>
                  </a:lnTo>
                  <a:lnTo>
                    <a:pt x="33" y="115"/>
                  </a:lnTo>
                  <a:lnTo>
                    <a:pt x="35" y="115"/>
                  </a:lnTo>
                  <a:lnTo>
                    <a:pt x="35" y="117"/>
                  </a:lnTo>
                  <a:lnTo>
                    <a:pt x="38" y="117"/>
                  </a:lnTo>
                  <a:lnTo>
                    <a:pt x="38" y="119"/>
                  </a:lnTo>
                  <a:lnTo>
                    <a:pt x="40" y="119"/>
                  </a:lnTo>
                  <a:lnTo>
                    <a:pt x="40" y="121"/>
                  </a:lnTo>
                  <a:lnTo>
                    <a:pt x="42" y="121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6" y="124"/>
                  </a:lnTo>
                  <a:lnTo>
                    <a:pt x="46" y="126"/>
                  </a:lnTo>
                  <a:lnTo>
                    <a:pt x="49" y="126"/>
                  </a:lnTo>
                  <a:lnTo>
                    <a:pt x="51" y="126"/>
                  </a:lnTo>
                  <a:lnTo>
                    <a:pt x="53" y="126"/>
                  </a:lnTo>
                  <a:lnTo>
                    <a:pt x="55" y="126"/>
                  </a:lnTo>
                  <a:lnTo>
                    <a:pt x="57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2" y="124"/>
                  </a:lnTo>
                  <a:lnTo>
                    <a:pt x="64" y="124"/>
                  </a:lnTo>
                  <a:lnTo>
                    <a:pt x="64" y="121"/>
                  </a:lnTo>
                  <a:lnTo>
                    <a:pt x="66" y="121"/>
                  </a:lnTo>
                  <a:lnTo>
                    <a:pt x="69" y="119"/>
                  </a:lnTo>
                  <a:lnTo>
                    <a:pt x="71" y="117"/>
                  </a:lnTo>
                  <a:lnTo>
                    <a:pt x="73" y="115"/>
                  </a:lnTo>
                  <a:lnTo>
                    <a:pt x="73" y="113"/>
                  </a:lnTo>
                  <a:lnTo>
                    <a:pt x="75" y="110"/>
                  </a:lnTo>
                  <a:lnTo>
                    <a:pt x="75" y="108"/>
                  </a:lnTo>
                  <a:lnTo>
                    <a:pt x="75" y="106"/>
                  </a:lnTo>
                  <a:lnTo>
                    <a:pt x="75" y="104"/>
                  </a:lnTo>
                  <a:lnTo>
                    <a:pt x="77" y="104"/>
                  </a:lnTo>
                  <a:lnTo>
                    <a:pt x="77" y="101"/>
                  </a:lnTo>
                  <a:lnTo>
                    <a:pt x="77" y="99"/>
                  </a:lnTo>
                  <a:lnTo>
                    <a:pt x="77" y="97"/>
                  </a:lnTo>
                  <a:lnTo>
                    <a:pt x="77" y="95"/>
                  </a:lnTo>
                  <a:lnTo>
                    <a:pt x="77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7" y="86"/>
                  </a:lnTo>
                  <a:lnTo>
                    <a:pt x="77" y="84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75"/>
                  </a:lnTo>
                  <a:lnTo>
                    <a:pt x="75" y="73"/>
                  </a:lnTo>
                  <a:lnTo>
                    <a:pt x="73" y="73"/>
                  </a:lnTo>
                  <a:lnTo>
                    <a:pt x="73" y="70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71" y="66"/>
                  </a:lnTo>
                  <a:lnTo>
                    <a:pt x="69" y="66"/>
                  </a:lnTo>
                  <a:lnTo>
                    <a:pt x="69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4" y="62"/>
                  </a:lnTo>
                  <a:lnTo>
                    <a:pt x="62" y="62"/>
                  </a:lnTo>
                  <a:lnTo>
                    <a:pt x="62" y="59"/>
                  </a:lnTo>
                  <a:lnTo>
                    <a:pt x="60" y="59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3" y="59"/>
                  </a:lnTo>
                  <a:lnTo>
                    <a:pt x="51" y="59"/>
                  </a:lnTo>
                  <a:lnTo>
                    <a:pt x="49" y="59"/>
                  </a:lnTo>
                  <a:lnTo>
                    <a:pt x="46" y="59"/>
                  </a:lnTo>
                  <a:lnTo>
                    <a:pt x="44" y="59"/>
                  </a:lnTo>
                  <a:lnTo>
                    <a:pt x="44" y="62"/>
                  </a:lnTo>
                  <a:lnTo>
                    <a:pt x="42" y="62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5" y="66"/>
                  </a:lnTo>
                  <a:lnTo>
                    <a:pt x="35" y="68"/>
                  </a:lnTo>
                  <a:lnTo>
                    <a:pt x="35" y="70"/>
                  </a:lnTo>
                  <a:lnTo>
                    <a:pt x="33" y="70"/>
                  </a:lnTo>
                  <a:lnTo>
                    <a:pt x="33" y="73"/>
                  </a:lnTo>
                  <a:lnTo>
                    <a:pt x="33" y="75"/>
                  </a:lnTo>
                  <a:lnTo>
                    <a:pt x="31" y="75"/>
                  </a:lnTo>
                  <a:lnTo>
                    <a:pt x="31" y="77"/>
                  </a:lnTo>
                  <a:lnTo>
                    <a:pt x="31" y="79"/>
                  </a:lnTo>
                  <a:lnTo>
                    <a:pt x="31" y="82"/>
                  </a:lnTo>
                  <a:lnTo>
                    <a:pt x="31" y="84"/>
                  </a:lnTo>
                  <a:lnTo>
                    <a:pt x="29" y="86"/>
                  </a:lnTo>
                  <a:lnTo>
                    <a:pt x="29" y="88"/>
                  </a:lnTo>
                  <a:lnTo>
                    <a:pt x="29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2E17513C-4326-443C-40B5-CA409982F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9048" y="8119897"/>
              <a:ext cx="71090" cy="3868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26"/>
                </a:cxn>
                <a:cxn ang="0">
                  <a:pos x="0" y="26"/>
                </a:cxn>
                <a:cxn ang="0">
                  <a:pos x="0" y="146"/>
                </a:cxn>
                <a:cxn ang="0">
                  <a:pos x="0" y="39"/>
                </a:cxn>
                <a:cxn ang="0">
                  <a:pos x="29" y="39"/>
                </a:cxn>
                <a:cxn ang="0">
                  <a:pos x="29" y="146"/>
                </a:cxn>
                <a:cxn ang="0">
                  <a:pos x="0" y="146"/>
                </a:cxn>
              </a:cxnLst>
              <a:rect l="0" t="0" r="r" b="b"/>
              <a:pathLst>
                <a:path w="29" h="146">
                  <a:moveTo>
                    <a:pt x="0" y="26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close/>
                  <a:moveTo>
                    <a:pt x="0" y="146"/>
                  </a:moveTo>
                  <a:lnTo>
                    <a:pt x="0" y="39"/>
                  </a:lnTo>
                  <a:lnTo>
                    <a:pt x="29" y="39"/>
                  </a:lnTo>
                  <a:lnTo>
                    <a:pt x="29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2A92AD1F-CEBB-E488-D291-11737FB4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3098" y="8217924"/>
              <a:ext cx="245141" cy="288780"/>
            </a:xfrm>
            <a:custGeom>
              <a:avLst/>
              <a:gdLst/>
              <a:ahLst/>
              <a:cxnLst>
                <a:cxn ang="0">
                  <a:pos x="71" y="109"/>
                </a:cxn>
                <a:cxn ang="0">
                  <a:pos x="71" y="53"/>
                </a:cxn>
                <a:cxn ang="0">
                  <a:pos x="71" y="49"/>
                </a:cxn>
                <a:cxn ang="0">
                  <a:pos x="71" y="45"/>
                </a:cxn>
                <a:cxn ang="0">
                  <a:pos x="71" y="40"/>
                </a:cxn>
                <a:cxn ang="0">
                  <a:pos x="69" y="38"/>
                </a:cxn>
                <a:cxn ang="0">
                  <a:pos x="69" y="33"/>
                </a:cxn>
                <a:cxn ang="0">
                  <a:pos x="67" y="29"/>
                </a:cxn>
                <a:cxn ang="0">
                  <a:pos x="64" y="27"/>
                </a:cxn>
                <a:cxn ang="0">
                  <a:pos x="62" y="25"/>
                </a:cxn>
                <a:cxn ang="0">
                  <a:pos x="60" y="22"/>
                </a:cxn>
                <a:cxn ang="0">
                  <a:pos x="56" y="22"/>
                </a:cxn>
                <a:cxn ang="0">
                  <a:pos x="51" y="22"/>
                </a:cxn>
                <a:cxn ang="0">
                  <a:pos x="47" y="22"/>
                </a:cxn>
                <a:cxn ang="0">
                  <a:pos x="44" y="25"/>
                </a:cxn>
                <a:cxn ang="0">
                  <a:pos x="40" y="25"/>
                </a:cxn>
                <a:cxn ang="0">
                  <a:pos x="38" y="27"/>
                </a:cxn>
                <a:cxn ang="0">
                  <a:pos x="36" y="29"/>
                </a:cxn>
                <a:cxn ang="0">
                  <a:pos x="33" y="31"/>
                </a:cxn>
                <a:cxn ang="0">
                  <a:pos x="33" y="36"/>
                </a:cxn>
                <a:cxn ang="0">
                  <a:pos x="31" y="38"/>
                </a:cxn>
                <a:cxn ang="0">
                  <a:pos x="31" y="42"/>
                </a:cxn>
                <a:cxn ang="0">
                  <a:pos x="31" y="47"/>
                </a:cxn>
                <a:cxn ang="0">
                  <a:pos x="29" y="49"/>
                </a:cxn>
                <a:cxn ang="0">
                  <a:pos x="29" y="53"/>
                </a:cxn>
                <a:cxn ang="0">
                  <a:pos x="29" y="58"/>
                </a:cxn>
                <a:cxn ang="0">
                  <a:pos x="29" y="109"/>
                </a:cxn>
                <a:cxn ang="0">
                  <a:pos x="0" y="2"/>
                </a:cxn>
                <a:cxn ang="0">
                  <a:pos x="27" y="18"/>
                </a:cxn>
                <a:cxn ang="0">
                  <a:pos x="29" y="16"/>
                </a:cxn>
                <a:cxn ang="0">
                  <a:pos x="31" y="14"/>
                </a:cxn>
                <a:cxn ang="0">
                  <a:pos x="36" y="11"/>
                </a:cxn>
                <a:cxn ang="0">
                  <a:pos x="38" y="9"/>
                </a:cxn>
                <a:cxn ang="0">
                  <a:pos x="42" y="7"/>
                </a:cxn>
                <a:cxn ang="0">
                  <a:pos x="44" y="5"/>
                </a:cxn>
                <a:cxn ang="0">
                  <a:pos x="47" y="2"/>
                </a:cxn>
                <a:cxn ang="0">
                  <a:pos x="51" y="2"/>
                </a:cxn>
                <a:cxn ang="0">
                  <a:pos x="56" y="0"/>
                </a:cxn>
                <a:cxn ang="0">
                  <a:pos x="60" y="0"/>
                </a:cxn>
                <a:cxn ang="0">
                  <a:pos x="64" y="0"/>
                </a:cxn>
                <a:cxn ang="0">
                  <a:pos x="69" y="0"/>
                </a:cxn>
                <a:cxn ang="0">
                  <a:pos x="71" y="2"/>
                </a:cxn>
                <a:cxn ang="0">
                  <a:pos x="75" y="2"/>
                </a:cxn>
                <a:cxn ang="0">
                  <a:pos x="80" y="2"/>
                </a:cxn>
                <a:cxn ang="0">
                  <a:pos x="82" y="5"/>
                </a:cxn>
                <a:cxn ang="0">
                  <a:pos x="84" y="7"/>
                </a:cxn>
                <a:cxn ang="0">
                  <a:pos x="89" y="9"/>
                </a:cxn>
                <a:cxn ang="0">
                  <a:pos x="93" y="14"/>
                </a:cxn>
                <a:cxn ang="0">
                  <a:pos x="95" y="16"/>
                </a:cxn>
                <a:cxn ang="0">
                  <a:pos x="95" y="20"/>
                </a:cxn>
                <a:cxn ang="0">
                  <a:pos x="98" y="22"/>
                </a:cxn>
                <a:cxn ang="0">
                  <a:pos x="98" y="27"/>
                </a:cxn>
                <a:cxn ang="0">
                  <a:pos x="98" y="31"/>
                </a:cxn>
                <a:cxn ang="0">
                  <a:pos x="100" y="33"/>
                </a:cxn>
                <a:cxn ang="0">
                  <a:pos x="100" y="38"/>
                </a:cxn>
                <a:cxn ang="0">
                  <a:pos x="100" y="42"/>
                </a:cxn>
              </a:cxnLst>
              <a:rect l="0" t="0" r="r" b="b"/>
              <a:pathLst>
                <a:path w="100" h="109">
                  <a:moveTo>
                    <a:pt x="100" y="109"/>
                  </a:moveTo>
                  <a:lnTo>
                    <a:pt x="71" y="109"/>
                  </a:lnTo>
                  <a:lnTo>
                    <a:pt x="71" y="56"/>
                  </a:lnTo>
                  <a:lnTo>
                    <a:pt x="71" y="53"/>
                  </a:lnTo>
                  <a:lnTo>
                    <a:pt x="71" y="51"/>
                  </a:lnTo>
                  <a:lnTo>
                    <a:pt x="71" y="49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9" y="31"/>
                  </a:lnTo>
                  <a:lnTo>
                    <a:pt x="67" y="29"/>
                  </a:lnTo>
                  <a:lnTo>
                    <a:pt x="67" y="27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49" y="22"/>
                  </a:lnTo>
                  <a:lnTo>
                    <a:pt x="47" y="22"/>
                  </a:lnTo>
                  <a:lnTo>
                    <a:pt x="44" y="22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3" y="31"/>
                  </a:lnTo>
                  <a:lnTo>
                    <a:pt x="33" y="33"/>
                  </a:lnTo>
                  <a:lnTo>
                    <a:pt x="33" y="36"/>
                  </a:lnTo>
                  <a:lnTo>
                    <a:pt x="31" y="36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6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9" y="109"/>
                  </a:lnTo>
                  <a:lnTo>
                    <a:pt x="0" y="109"/>
                  </a:lnTo>
                  <a:lnTo>
                    <a:pt x="0" y="2"/>
                  </a:lnTo>
                  <a:lnTo>
                    <a:pt x="27" y="2"/>
                  </a:lnTo>
                  <a:lnTo>
                    <a:pt x="27" y="18"/>
                  </a:lnTo>
                  <a:lnTo>
                    <a:pt x="29" y="18"/>
                  </a:lnTo>
                  <a:lnTo>
                    <a:pt x="29" y="16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3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7" y="5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0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7" y="7"/>
                  </a:lnTo>
                  <a:lnTo>
                    <a:pt x="89" y="9"/>
                  </a:lnTo>
                  <a:lnTo>
                    <a:pt x="91" y="11"/>
                  </a:lnTo>
                  <a:lnTo>
                    <a:pt x="93" y="14"/>
                  </a:lnTo>
                  <a:lnTo>
                    <a:pt x="93" y="16"/>
                  </a:lnTo>
                  <a:lnTo>
                    <a:pt x="95" y="16"/>
                  </a:lnTo>
                  <a:lnTo>
                    <a:pt x="95" y="18"/>
                  </a:lnTo>
                  <a:lnTo>
                    <a:pt x="95" y="20"/>
                  </a:lnTo>
                  <a:lnTo>
                    <a:pt x="98" y="20"/>
                  </a:lnTo>
                  <a:lnTo>
                    <a:pt x="98" y="22"/>
                  </a:lnTo>
                  <a:lnTo>
                    <a:pt x="98" y="25"/>
                  </a:lnTo>
                  <a:lnTo>
                    <a:pt x="98" y="27"/>
                  </a:lnTo>
                  <a:lnTo>
                    <a:pt x="98" y="29"/>
                  </a:lnTo>
                  <a:lnTo>
                    <a:pt x="98" y="31"/>
                  </a:lnTo>
                  <a:lnTo>
                    <a:pt x="100" y="31"/>
                  </a:lnTo>
                  <a:lnTo>
                    <a:pt x="100" y="33"/>
                  </a:lnTo>
                  <a:lnTo>
                    <a:pt x="100" y="36"/>
                  </a:lnTo>
                  <a:lnTo>
                    <a:pt x="100" y="38"/>
                  </a:lnTo>
                  <a:lnTo>
                    <a:pt x="100" y="40"/>
                  </a:lnTo>
                  <a:lnTo>
                    <a:pt x="100" y="42"/>
                  </a:lnTo>
                  <a:lnTo>
                    <a:pt x="10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17BB467D-ECEA-6D3A-3166-E57069F86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4039" y="8217924"/>
              <a:ext cx="250044" cy="294079"/>
            </a:xfrm>
            <a:custGeom>
              <a:avLst/>
              <a:gdLst/>
              <a:ahLst/>
              <a:cxnLst>
                <a:cxn ang="0">
                  <a:pos x="5" y="25"/>
                </a:cxn>
                <a:cxn ang="0">
                  <a:pos x="9" y="18"/>
                </a:cxn>
                <a:cxn ang="0">
                  <a:pos x="14" y="11"/>
                </a:cxn>
                <a:cxn ang="0">
                  <a:pos x="20" y="7"/>
                </a:cxn>
                <a:cxn ang="0">
                  <a:pos x="27" y="2"/>
                </a:cxn>
                <a:cxn ang="0">
                  <a:pos x="38" y="0"/>
                </a:cxn>
                <a:cxn ang="0">
                  <a:pos x="49" y="0"/>
                </a:cxn>
                <a:cxn ang="0">
                  <a:pos x="60" y="0"/>
                </a:cxn>
                <a:cxn ang="0">
                  <a:pos x="69" y="2"/>
                </a:cxn>
                <a:cxn ang="0">
                  <a:pos x="80" y="5"/>
                </a:cxn>
                <a:cxn ang="0">
                  <a:pos x="87" y="9"/>
                </a:cxn>
                <a:cxn ang="0">
                  <a:pos x="91" y="16"/>
                </a:cxn>
                <a:cxn ang="0">
                  <a:pos x="93" y="25"/>
                </a:cxn>
                <a:cxn ang="0">
                  <a:pos x="96" y="33"/>
                </a:cxn>
                <a:cxn ang="0">
                  <a:pos x="96" y="76"/>
                </a:cxn>
                <a:cxn ang="0">
                  <a:pos x="96" y="87"/>
                </a:cxn>
                <a:cxn ang="0">
                  <a:pos x="96" y="98"/>
                </a:cxn>
                <a:cxn ang="0">
                  <a:pos x="100" y="107"/>
                </a:cxn>
                <a:cxn ang="0">
                  <a:pos x="71" y="107"/>
                </a:cxn>
                <a:cxn ang="0">
                  <a:pos x="69" y="98"/>
                </a:cxn>
                <a:cxn ang="0">
                  <a:pos x="62" y="102"/>
                </a:cxn>
                <a:cxn ang="0">
                  <a:pos x="56" y="107"/>
                </a:cxn>
                <a:cxn ang="0">
                  <a:pos x="45" y="109"/>
                </a:cxn>
                <a:cxn ang="0">
                  <a:pos x="36" y="111"/>
                </a:cxn>
                <a:cxn ang="0">
                  <a:pos x="27" y="109"/>
                </a:cxn>
                <a:cxn ang="0">
                  <a:pos x="16" y="107"/>
                </a:cxn>
                <a:cxn ang="0">
                  <a:pos x="9" y="100"/>
                </a:cxn>
                <a:cxn ang="0">
                  <a:pos x="3" y="93"/>
                </a:cxn>
                <a:cxn ang="0">
                  <a:pos x="0" y="84"/>
                </a:cxn>
                <a:cxn ang="0">
                  <a:pos x="0" y="73"/>
                </a:cxn>
                <a:cxn ang="0">
                  <a:pos x="3" y="64"/>
                </a:cxn>
                <a:cxn ang="0">
                  <a:pos x="9" y="58"/>
                </a:cxn>
                <a:cxn ang="0">
                  <a:pos x="16" y="53"/>
                </a:cxn>
                <a:cxn ang="0">
                  <a:pos x="25" y="49"/>
                </a:cxn>
                <a:cxn ang="0">
                  <a:pos x="36" y="47"/>
                </a:cxn>
                <a:cxn ang="0">
                  <a:pos x="47" y="45"/>
                </a:cxn>
                <a:cxn ang="0">
                  <a:pos x="56" y="42"/>
                </a:cxn>
                <a:cxn ang="0">
                  <a:pos x="65" y="40"/>
                </a:cxn>
                <a:cxn ang="0">
                  <a:pos x="67" y="31"/>
                </a:cxn>
                <a:cxn ang="0">
                  <a:pos x="60" y="25"/>
                </a:cxn>
                <a:cxn ang="0">
                  <a:pos x="51" y="22"/>
                </a:cxn>
                <a:cxn ang="0">
                  <a:pos x="40" y="22"/>
                </a:cxn>
                <a:cxn ang="0">
                  <a:pos x="34" y="29"/>
                </a:cxn>
                <a:cxn ang="0">
                  <a:pos x="29" y="36"/>
                </a:cxn>
                <a:cxn ang="0">
                  <a:pos x="60" y="60"/>
                </a:cxn>
                <a:cxn ang="0">
                  <a:pos x="51" y="62"/>
                </a:cxn>
                <a:cxn ang="0">
                  <a:pos x="42" y="64"/>
                </a:cxn>
                <a:cxn ang="0">
                  <a:pos x="34" y="67"/>
                </a:cxn>
                <a:cxn ang="0">
                  <a:pos x="29" y="73"/>
                </a:cxn>
                <a:cxn ang="0">
                  <a:pos x="31" y="84"/>
                </a:cxn>
                <a:cxn ang="0">
                  <a:pos x="38" y="89"/>
                </a:cxn>
                <a:cxn ang="0">
                  <a:pos x="47" y="91"/>
                </a:cxn>
                <a:cxn ang="0">
                  <a:pos x="56" y="89"/>
                </a:cxn>
                <a:cxn ang="0">
                  <a:pos x="62" y="82"/>
                </a:cxn>
                <a:cxn ang="0">
                  <a:pos x="67" y="76"/>
                </a:cxn>
                <a:cxn ang="0">
                  <a:pos x="67" y="64"/>
                </a:cxn>
              </a:cxnLst>
              <a:rect l="0" t="0" r="r" b="b"/>
              <a:pathLst>
                <a:path w="102" h="111">
                  <a:moveTo>
                    <a:pt x="29" y="36"/>
                  </a:moveTo>
                  <a:lnTo>
                    <a:pt x="3" y="31"/>
                  </a:lnTo>
                  <a:lnTo>
                    <a:pt x="3" y="29"/>
                  </a:lnTo>
                  <a:lnTo>
                    <a:pt x="5" y="27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80" y="5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2" y="9"/>
                  </a:lnTo>
                  <a:lnTo>
                    <a:pt x="84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9" y="11"/>
                  </a:lnTo>
                  <a:lnTo>
                    <a:pt x="89" y="14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91" y="18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2"/>
                  </a:lnTo>
                  <a:lnTo>
                    <a:pt x="93" y="25"/>
                  </a:lnTo>
                  <a:lnTo>
                    <a:pt x="93" y="27"/>
                  </a:lnTo>
                  <a:lnTo>
                    <a:pt x="93" y="29"/>
                  </a:lnTo>
                  <a:lnTo>
                    <a:pt x="96" y="29"/>
                  </a:lnTo>
                  <a:lnTo>
                    <a:pt x="96" y="31"/>
                  </a:lnTo>
                  <a:lnTo>
                    <a:pt x="96" y="33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6" y="73"/>
                  </a:lnTo>
                  <a:lnTo>
                    <a:pt x="96" y="76"/>
                  </a:lnTo>
                  <a:lnTo>
                    <a:pt x="96" y="78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6" y="87"/>
                  </a:lnTo>
                  <a:lnTo>
                    <a:pt x="96" y="89"/>
                  </a:lnTo>
                  <a:lnTo>
                    <a:pt x="96" y="91"/>
                  </a:lnTo>
                  <a:lnTo>
                    <a:pt x="96" y="93"/>
                  </a:lnTo>
                  <a:lnTo>
                    <a:pt x="96" y="95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100"/>
                  </a:lnTo>
                  <a:lnTo>
                    <a:pt x="98" y="102"/>
                  </a:lnTo>
                  <a:lnTo>
                    <a:pt x="100" y="104"/>
                  </a:lnTo>
                  <a:lnTo>
                    <a:pt x="100" y="107"/>
                  </a:lnTo>
                  <a:lnTo>
                    <a:pt x="100" y="109"/>
                  </a:lnTo>
                  <a:lnTo>
                    <a:pt x="102" y="109"/>
                  </a:lnTo>
                  <a:lnTo>
                    <a:pt x="73" y="109"/>
                  </a:lnTo>
                  <a:lnTo>
                    <a:pt x="73" y="107"/>
                  </a:lnTo>
                  <a:lnTo>
                    <a:pt x="71" y="107"/>
                  </a:lnTo>
                  <a:lnTo>
                    <a:pt x="71" y="104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69" y="100"/>
                  </a:lnTo>
                  <a:lnTo>
                    <a:pt x="69" y="98"/>
                  </a:lnTo>
                  <a:lnTo>
                    <a:pt x="67" y="98"/>
                  </a:lnTo>
                  <a:lnTo>
                    <a:pt x="67" y="100"/>
                  </a:lnTo>
                  <a:lnTo>
                    <a:pt x="65" y="100"/>
                  </a:lnTo>
                  <a:lnTo>
                    <a:pt x="65" y="102"/>
                  </a:lnTo>
                  <a:lnTo>
                    <a:pt x="62" y="102"/>
                  </a:lnTo>
                  <a:lnTo>
                    <a:pt x="60" y="102"/>
                  </a:lnTo>
                  <a:lnTo>
                    <a:pt x="60" y="104"/>
                  </a:lnTo>
                  <a:lnTo>
                    <a:pt x="58" y="104"/>
                  </a:lnTo>
                  <a:lnTo>
                    <a:pt x="58" y="107"/>
                  </a:lnTo>
                  <a:lnTo>
                    <a:pt x="56" y="107"/>
                  </a:lnTo>
                  <a:lnTo>
                    <a:pt x="53" y="107"/>
                  </a:lnTo>
                  <a:lnTo>
                    <a:pt x="51" y="109"/>
                  </a:lnTo>
                  <a:lnTo>
                    <a:pt x="49" y="109"/>
                  </a:lnTo>
                  <a:lnTo>
                    <a:pt x="47" y="109"/>
                  </a:lnTo>
                  <a:lnTo>
                    <a:pt x="45" y="109"/>
                  </a:lnTo>
                  <a:lnTo>
                    <a:pt x="45" y="111"/>
                  </a:lnTo>
                  <a:lnTo>
                    <a:pt x="42" y="111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6" y="111"/>
                  </a:lnTo>
                  <a:lnTo>
                    <a:pt x="34" y="111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5" y="109"/>
                  </a:lnTo>
                  <a:lnTo>
                    <a:pt x="22" y="109"/>
                  </a:lnTo>
                  <a:lnTo>
                    <a:pt x="20" y="109"/>
                  </a:lnTo>
                  <a:lnTo>
                    <a:pt x="18" y="107"/>
                  </a:lnTo>
                  <a:lnTo>
                    <a:pt x="16" y="107"/>
                  </a:lnTo>
                  <a:lnTo>
                    <a:pt x="14" y="104"/>
                  </a:lnTo>
                  <a:lnTo>
                    <a:pt x="11" y="104"/>
                  </a:lnTo>
                  <a:lnTo>
                    <a:pt x="11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7" y="100"/>
                  </a:lnTo>
                  <a:lnTo>
                    <a:pt x="7" y="98"/>
                  </a:lnTo>
                  <a:lnTo>
                    <a:pt x="5" y="98"/>
                  </a:lnTo>
                  <a:lnTo>
                    <a:pt x="5" y="95"/>
                  </a:lnTo>
                  <a:lnTo>
                    <a:pt x="3" y="93"/>
                  </a:lnTo>
                  <a:lnTo>
                    <a:pt x="3" y="91"/>
                  </a:lnTo>
                  <a:lnTo>
                    <a:pt x="3" y="89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7"/>
                  </a:lnTo>
                  <a:lnTo>
                    <a:pt x="3" y="64"/>
                  </a:lnTo>
                  <a:lnTo>
                    <a:pt x="5" y="64"/>
                  </a:lnTo>
                  <a:lnTo>
                    <a:pt x="5" y="62"/>
                  </a:lnTo>
                  <a:lnTo>
                    <a:pt x="7" y="62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14" y="53"/>
                  </a:lnTo>
                  <a:lnTo>
                    <a:pt x="16" y="53"/>
                  </a:lnTo>
                  <a:lnTo>
                    <a:pt x="18" y="53"/>
                  </a:lnTo>
                  <a:lnTo>
                    <a:pt x="18" y="51"/>
                  </a:lnTo>
                  <a:lnTo>
                    <a:pt x="20" y="51"/>
                  </a:lnTo>
                  <a:lnTo>
                    <a:pt x="22" y="51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4" y="47"/>
                  </a:lnTo>
                  <a:lnTo>
                    <a:pt x="36" y="47"/>
                  </a:lnTo>
                  <a:lnTo>
                    <a:pt x="38" y="47"/>
                  </a:lnTo>
                  <a:lnTo>
                    <a:pt x="40" y="47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7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3" y="45"/>
                  </a:lnTo>
                  <a:lnTo>
                    <a:pt x="53" y="42"/>
                  </a:lnTo>
                  <a:lnTo>
                    <a:pt x="56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2" y="40"/>
                  </a:lnTo>
                  <a:lnTo>
                    <a:pt x="65" y="40"/>
                  </a:lnTo>
                  <a:lnTo>
                    <a:pt x="67" y="40"/>
                  </a:lnTo>
                  <a:lnTo>
                    <a:pt x="67" y="38"/>
                  </a:lnTo>
                  <a:lnTo>
                    <a:pt x="67" y="36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27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49" y="22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5"/>
                  </a:lnTo>
                  <a:lnTo>
                    <a:pt x="36" y="25"/>
                  </a:lnTo>
                  <a:lnTo>
                    <a:pt x="34" y="27"/>
                  </a:lnTo>
                  <a:lnTo>
                    <a:pt x="34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6"/>
                  </a:lnTo>
                  <a:close/>
                  <a:moveTo>
                    <a:pt x="67" y="58"/>
                  </a:moveTo>
                  <a:lnTo>
                    <a:pt x="65" y="58"/>
                  </a:lnTo>
                  <a:lnTo>
                    <a:pt x="62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3" y="60"/>
                  </a:lnTo>
                  <a:lnTo>
                    <a:pt x="53" y="62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2"/>
                  </a:lnTo>
                  <a:lnTo>
                    <a:pt x="45" y="64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7"/>
                  </a:lnTo>
                  <a:lnTo>
                    <a:pt x="34" y="67"/>
                  </a:lnTo>
                  <a:lnTo>
                    <a:pt x="34" y="69"/>
                  </a:lnTo>
                  <a:lnTo>
                    <a:pt x="31" y="69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9" y="82"/>
                  </a:lnTo>
                  <a:lnTo>
                    <a:pt x="31" y="84"/>
                  </a:lnTo>
                  <a:lnTo>
                    <a:pt x="31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6" y="89"/>
                  </a:lnTo>
                  <a:lnTo>
                    <a:pt x="38" y="89"/>
                  </a:lnTo>
                  <a:lnTo>
                    <a:pt x="38" y="91"/>
                  </a:lnTo>
                  <a:lnTo>
                    <a:pt x="40" y="91"/>
                  </a:lnTo>
                  <a:lnTo>
                    <a:pt x="42" y="91"/>
                  </a:lnTo>
                  <a:lnTo>
                    <a:pt x="45" y="91"/>
                  </a:lnTo>
                  <a:lnTo>
                    <a:pt x="47" y="91"/>
                  </a:lnTo>
                  <a:lnTo>
                    <a:pt x="49" y="91"/>
                  </a:lnTo>
                  <a:lnTo>
                    <a:pt x="51" y="91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6" y="89"/>
                  </a:lnTo>
                  <a:lnTo>
                    <a:pt x="58" y="87"/>
                  </a:lnTo>
                  <a:lnTo>
                    <a:pt x="60" y="87"/>
                  </a:lnTo>
                  <a:lnTo>
                    <a:pt x="60" y="84"/>
                  </a:lnTo>
                  <a:lnTo>
                    <a:pt x="62" y="84"/>
                  </a:lnTo>
                  <a:lnTo>
                    <a:pt x="62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5" y="78"/>
                  </a:lnTo>
                  <a:lnTo>
                    <a:pt x="67" y="78"/>
                  </a:lnTo>
                  <a:lnTo>
                    <a:pt x="67" y="76"/>
                  </a:lnTo>
                  <a:lnTo>
                    <a:pt x="67" y="73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67"/>
                  </a:lnTo>
                  <a:lnTo>
                    <a:pt x="67" y="64"/>
                  </a:lnTo>
                  <a:lnTo>
                    <a:pt x="67" y="62"/>
                  </a:lnTo>
                  <a:lnTo>
                    <a:pt x="67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31FA4E2-3EB9-280A-F8C2-B43975FA0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2333" y="8119897"/>
              <a:ext cx="68639" cy="38680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408E0B-58D2-2657-6ABF-BC18B104B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3982" y="8776940"/>
              <a:ext cx="306427" cy="410653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E06F6CD-7DE9-1529-BB30-E6240AB98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3982" y="8776940"/>
              <a:ext cx="306427" cy="410653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941E1E-A6A4-610A-81D5-D1A7A9C3B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255" y="8880266"/>
              <a:ext cx="237788" cy="307327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2E77624-0F63-1DAF-416D-9EC0F02E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255" y="8880266"/>
              <a:ext cx="237788" cy="307327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D2FF9F7-A5B3-7CC1-F29F-C28560FF2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217" y="8564991"/>
              <a:ext cx="308878" cy="622602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5C7FB5B-8298-9322-E78A-651581AF7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217" y="8564991"/>
              <a:ext cx="308878" cy="622602"/>
            </a:xfrm>
            <a:prstGeom prst="rect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F013531-C74D-E31D-F9C5-130E9BAEF161}"/>
                </a:ext>
              </a:extLst>
            </p:cNvPr>
            <p:cNvSpPr txBox="1"/>
            <p:nvPr/>
          </p:nvSpPr>
          <p:spPr>
            <a:xfrm>
              <a:off x="5648542" y="4478668"/>
              <a:ext cx="26859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Two Categories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3701A2-AE75-3DF3-DFA8-B642C2FE4A29}"/>
                </a:ext>
              </a:extLst>
            </p:cNvPr>
            <p:cNvSpPr txBox="1"/>
            <p:nvPr/>
          </p:nvSpPr>
          <p:spPr>
            <a:xfrm>
              <a:off x="4162729" y="2572564"/>
              <a:ext cx="87912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Types of Logistic Regression </a:t>
              </a:r>
            </a:p>
            <a:p>
              <a:pPr algn="ctr"/>
              <a:r>
                <a:rPr lang="en-US" sz="4400" dirty="0"/>
                <a:t>by Response Variable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4C45375-0A05-3324-F015-F07DA5F8C3AF}"/>
                </a:ext>
              </a:extLst>
            </p:cNvPr>
            <p:cNvSpPr txBox="1"/>
            <p:nvPr/>
          </p:nvSpPr>
          <p:spPr>
            <a:xfrm>
              <a:off x="5715482" y="7011180"/>
              <a:ext cx="26859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Three or More Categories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17B02CC-A7E8-9AD2-751F-D2844744B8A6}"/>
                </a:ext>
              </a:extLst>
            </p:cNvPr>
            <p:cNvSpPr/>
            <p:nvPr/>
          </p:nvSpPr>
          <p:spPr>
            <a:xfrm>
              <a:off x="5648542" y="4139225"/>
              <a:ext cx="5300093" cy="20890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307C4D0E-AC25-DB46-C26E-EDE164E9D979}"/>
                </a:ext>
              </a:extLst>
            </p:cNvPr>
            <p:cNvSpPr/>
            <p:nvPr/>
          </p:nvSpPr>
          <p:spPr>
            <a:xfrm>
              <a:off x="5647079" y="6543748"/>
              <a:ext cx="5300093" cy="29031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16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3872E-9A68-650E-892C-A18AF120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4494663"/>
            <a:ext cx="7536656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CA0B9F2F-3A73-A46E-BB7C-FDB09DE6D582}"/>
              </a:ext>
            </a:extLst>
          </p:cNvPr>
          <p:cNvSpPr txBox="1"/>
          <p:nvPr/>
        </p:nvSpPr>
        <p:spPr>
          <a:xfrm>
            <a:off x="8534400" y="3408819"/>
            <a:ext cx="8558142" cy="77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Logistic Regression Curves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6EB71C-072D-1A92-028A-741CEC2C09C0}"/>
              </a:ext>
            </a:extLst>
          </p:cNvPr>
          <p:cNvGrpSpPr/>
          <p:nvPr/>
        </p:nvGrpSpPr>
        <p:grpSpPr>
          <a:xfrm>
            <a:off x="1431115" y="2247901"/>
            <a:ext cx="6950886" cy="7315200"/>
            <a:chOff x="1333459" y="3899942"/>
            <a:chExt cx="4594901" cy="504635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F000B552-D7CC-0E26-2739-F254C8551FEE}"/>
                </a:ext>
              </a:extLst>
            </p:cNvPr>
            <p:cNvCxnSpPr/>
            <p:nvPr/>
          </p:nvCxnSpPr>
          <p:spPr>
            <a:xfrm flipV="1">
              <a:off x="1771650" y="4381500"/>
              <a:ext cx="0" cy="37920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52BE76-DF82-9F8E-8D92-D70E67867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8115300"/>
              <a:ext cx="425196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9F944A-7B6D-8472-A8E1-1D3D6A37EA24}"/>
                </a:ext>
              </a:extLst>
            </p:cNvPr>
            <p:cNvSpPr/>
            <p:nvPr/>
          </p:nvSpPr>
          <p:spPr>
            <a:xfrm>
              <a:off x="1995805" y="5676900"/>
              <a:ext cx="3644900" cy="2088568"/>
            </a:xfrm>
            <a:custGeom>
              <a:avLst/>
              <a:gdLst>
                <a:gd name="connsiteX0" fmla="*/ 0 w 3810000"/>
                <a:gd name="connsiteY0" fmla="*/ 2045991 h 2076168"/>
                <a:gd name="connsiteX1" fmla="*/ 939800 w 3810000"/>
                <a:gd name="connsiteY1" fmla="*/ 2020591 h 2076168"/>
                <a:gd name="connsiteX2" fmla="*/ 1587500 w 3810000"/>
                <a:gd name="connsiteY2" fmla="*/ 1537991 h 2076168"/>
                <a:gd name="connsiteX3" fmla="*/ 2133600 w 3810000"/>
                <a:gd name="connsiteY3" fmla="*/ 356891 h 2076168"/>
                <a:gd name="connsiteX4" fmla="*/ 2806700 w 3810000"/>
                <a:gd name="connsiteY4" fmla="*/ 52091 h 2076168"/>
                <a:gd name="connsiteX5" fmla="*/ 3810000 w 3810000"/>
                <a:gd name="connsiteY5" fmla="*/ 1291 h 2076168"/>
                <a:gd name="connsiteX0" fmla="*/ 0 w 3759200"/>
                <a:gd name="connsiteY0" fmla="*/ 2096791 h 2111011"/>
                <a:gd name="connsiteX1" fmla="*/ 889000 w 3759200"/>
                <a:gd name="connsiteY1" fmla="*/ 2020591 h 2111011"/>
                <a:gd name="connsiteX2" fmla="*/ 1536700 w 3759200"/>
                <a:gd name="connsiteY2" fmla="*/ 1537991 h 2111011"/>
                <a:gd name="connsiteX3" fmla="*/ 2082800 w 3759200"/>
                <a:gd name="connsiteY3" fmla="*/ 356891 h 2111011"/>
                <a:gd name="connsiteX4" fmla="*/ 2755900 w 3759200"/>
                <a:gd name="connsiteY4" fmla="*/ 52091 h 2111011"/>
                <a:gd name="connsiteX5" fmla="*/ 3759200 w 3759200"/>
                <a:gd name="connsiteY5" fmla="*/ 1291 h 2111011"/>
                <a:gd name="connsiteX0" fmla="*/ 0 w 3759200"/>
                <a:gd name="connsiteY0" fmla="*/ 2096791 h 2096791"/>
                <a:gd name="connsiteX1" fmla="*/ 889000 w 3759200"/>
                <a:gd name="connsiteY1" fmla="*/ 2020591 h 2096791"/>
                <a:gd name="connsiteX2" fmla="*/ 1536700 w 3759200"/>
                <a:gd name="connsiteY2" fmla="*/ 1537991 h 2096791"/>
                <a:gd name="connsiteX3" fmla="*/ 2082800 w 3759200"/>
                <a:gd name="connsiteY3" fmla="*/ 356891 h 2096791"/>
                <a:gd name="connsiteX4" fmla="*/ 2755900 w 3759200"/>
                <a:gd name="connsiteY4" fmla="*/ 52091 h 2096791"/>
                <a:gd name="connsiteX5" fmla="*/ 3759200 w 3759200"/>
                <a:gd name="connsiteY5" fmla="*/ 1291 h 2096791"/>
                <a:gd name="connsiteX0" fmla="*/ 0 w 3759200"/>
                <a:gd name="connsiteY0" fmla="*/ 2113485 h 2113485"/>
                <a:gd name="connsiteX1" fmla="*/ 889000 w 3759200"/>
                <a:gd name="connsiteY1" fmla="*/ 2037285 h 2113485"/>
                <a:gd name="connsiteX2" fmla="*/ 1536700 w 3759200"/>
                <a:gd name="connsiteY2" fmla="*/ 1554685 h 2113485"/>
                <a:gd name="connsiteX3" fmla="*/ 2082800 w 3759200"/>
                <a:gd name="connsiteY3" fmla="*/ 373585 h 2113485"/>
                <a:gd name="connsiteX4" fmla="*/ 2755900 w 3759200"/>
                <a:gd name="connsiteY4" fmla="*/ 30685 h 2113485"/>
                <a:gd name="connsiteX5" fmla="*/ 3759200 w 3759200"/>
                <a:gd name="connsiteY5" fmla="*/ 17985 h 2113485"/>
                <a:gd name="connsiteX0" fmla="*/ 0 w 3759200"/>
                <a:gd name="connsiteY0" fmla="*/ 2095500 h 2095500"/>
                <a:gd name="connsiteX1" fmla="*/ 889000 w 3759200"/>
                <a:gd name="connsiteY1" fmla="*/ 2019300 h 2095500"/>
                <a:gd name="connsiteX2" fmla="*/ 1536700 w 3759200"/>
                <a:gd name="connsiteY2" fmla="*/ 1536700 h 2095500"/>
                <a:gd name="connsiteX3" fmla="*/ 2082800 w 3759200"/>
                <a:gd name="connsiteY3" fmla="*/ 355600 h 2095500"/>
                <a:gd name="connsiteX4" fmla="*/ 2755900 w 3759200"/>
                <a:gd name="connsiteY4" fmla="*/ 12700 h 2095500"/>
                <a:gd name="connsiteX5" fmla="*/ 3759200 w 3759200"/>
                <a:gd name="connsiteY5" fmla="*/ 0 h 2095500"/>
                <a:gd name="connsiteX0" fmla="*/ 0 w 3644900"/>
                <a:gd name="connsiteY0" fmla="*/ 2095500 h 2095500"/>
                <a:gd name="connsiteX1" fmla="*/ 889000 w 3644900"/>
                <a:gd name="connsiteY1" fmla="*/ 2019300 h 2095500"/>
                <a:gd name="connsiteX2" fmla="*/ 1536700 w 3644900"/>
                <a:gd name="connsiteY2" fmla="*/ 1536700 h 2095500"/>
                <a:gd name="connsiteX3" fmla="*/ 2082800 w 3644900"/>
                <a:gd name="connsiteY3" fmla="*/ 355600 h 2095500"/>
                <a:gd name="connsiteX4" fmla="*/ 2755900 w 3644900"/>
                <a:gd name="connsiteY4" fmla="*/ 12700 h 2095500"/>
                <a:gd name="connsiteX5" fmla="*/ 3644900 w 3644900"/>
                <a:gd name="connsiteY5" fmla="*/ 0 h 2095500"/>
                <a:gd name="connsiteX0" fmla="*/ 0 w 3644900"/>
                <a:gd name="connsiteY0" fmla="*/ 2082800 h 2082800"/>
                <a:gd name="connsiteX1" fmla="*/ 889000 w 3644900"/>
                <a:gd name="connsiteY1" fmla="*/ 2019300 h 2082800"/>
                <a:gd name="connsiteX2" fmla="*/ 1536700 w 3644900"/>
                <a:gd name="connsiteY2" fmla="*/ 1536700 h 2082800"/>
                <a:gd name="connsiteX3" fmla="*/ 2082800 w 3644900"/>
                <a:gd name="connsiteY3" fmla="*/ 355600 h 2082800"/>
                <a:gd name="connsiteX4" fmla="*/ 2755900 w 3644900"/>
                <a:gd name="connsiteY4" fmla="*/ 12700 h 2082800"/>
                <a:gd name="connsiteX5" fmla="*/ 3644900 w 3644900"/>
                <a:gd name="connsiteY5" fmla="*/ 0 h 2082800"/>
                <a:gd name="connsiteX0" fmla="*/ 0 w 3644900"/>
                <a:gd name="connsiteY0" fmla="*/ 2082800 h 2088568"/>
                <a:gd name="connsiteX1" fmla="*/ 889000 w 3644900"/>
                <a:gd name="connsiteY1" fmla="*/ 2019300 h 2088568"/>
                <a:gd name="connsiteX2" fmla="*/ 1536700 w 3644900"/>
                <a:gd name="connsiteY2" fmla="*/ 1536700 h 2088568"/>
                <a:gd name="connsiteX3" fmla="*/ 2082800 w 3644900"/>
                <a:gd name="connsiteY3" fmla="*/ 355600 h 2088568"/>
                <a:gd name="connsiteX4" fmla="*/ 2755900 w 3644900"/>
                <a:gd name="connsiteY4" fmla="*/ 12700 h 2088568"/>
                <a:gd name="connsiteX5" fmla="*/ 3644900 w 3644900"/>
                <a:gd name="connsiteY5" fmla="*/ 0 h 208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4900" h="2088568">
                  <a:moveTo>
                    <a:pt x="0" y="2082800"/>
                  </a:moveTo>
                  <a:cubicBezTo>
                    <a:pt x="375708" y="2087033"/>
                    <a:pt x="632883" y="2110317"/>
                    <a:pt x="889000" y="2019300"/>
                  </a:cubicBezTo>
                  <a:cubicBezTo>
                    <a:pt x="1145117" y="1928283"/>
                    <a:pt x="1337733" y="1813983"/>
                    <a:pt x="1536700" y="1536700"/>
                  </a:cubicBezTo>
                  <a:cubicBezTo>
                    <a:pt x="1735667" y="1259417"/>
                    <a:pt x="1879600" y="609600"/>
                    <a:pt x="2082800" y="355600"/>
                  </a:cubicBezTo>
                  <a:cubicBezTo>
                    <a:pt x="2286000" y="101600"/>
                    <a:pt x="2476500" y="71967"/>
                    <a:pt x="2755900" y="12700"/>
                  </a:cubicBezTo>
                  <a:lnTo>
                    <a:pt x="3644900" y="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0CF19-0D91-A39A-C2BA-FE163A1A6665}"/>
                </a:ext>
              </a:extLst>
            </p:cNvPr>
            <p:cNvSpPr txBox="1"/>
            <p:nvPr/>
          </p:nvSpPr>
          <p:spPr>
            <a:xfrm>
              <a:off x="1436509" y="3899942"/>
              <a:ext cx="852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Y</a:t>
              </a:r>
              <a:endParaRPr lang="en-US" sz="3600" b="1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0499E-4105-A9ED-0557-F15916C4138C}"/>
                </a:ext>
              </a:extLst>
            </p:cNvPr>
            <p:cNvSpPr txBox="1"/>
            <p:nvPr/>
          </p:nvSpPr>
          <p:spPr>
            <a:xfrm>
              <a:off x="1771650" y="8115300"/>
              <a:ext cx="38690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Predictor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8FBD42-513C-88B5-AD8C-3725E8A4D900}"/>
                </a:ext>
              </a:extLst>
            </p:cNvPr>
            <p:cNvSpPr/>
            <p:nvPr/>
          </p:nvSpPr>
          <p:spPr>
            <a:xfrm>
              <a:off x="1950720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BD5061-2E98-3A52-2AB9-9CBEB79A5145}"/>
                </a:ext>
              </a:extLst>
            </p:cNvPr>
            <p:cNvSpPr/>
            <p:nvPr/>
          </p:nvSpPr>
          <p:spPr>
            <a:xfrm>
              <a:off x="2098039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32B5A0-DD46-424F-2CF7-1F27825F873A}"/>
                </a:ext>
              </a:extLst>
            </p:cNvPr>
            <p:cNvSpPr/>
            <p:nvPr/>
          </p:nvSpPr>
          <p:spPr>
            <a:xfrm>
              <a:off x="2514600" y="770316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030485-5731-1961-02D8-4E4EA2033585}"/>
                </a:ext>
              </a:extLst>
            </p:cNvPr>
            <p:cNvSpPr/>
            <p:nvPr/>
          </p:nvSpPr>
          <p:spPr>
            <a:xfrm>
              <a:off x="2868296" y="76955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EEFE7A-19DA-493F-7669-FE695CFA5C1E}"/>
                </a:ext>
              </a:extLst>
            </p:cNvPr>
            <p:cNvSpPr/>
            <p:nvPr/>
          </p:nvSpPr>
          <p:spPr>
            <a:xfrm>
              <a:off x="2239646" y="770030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87B73D-B565-E239-ABAB-1B61D5526B0C}"/>
                </a:ext>
              </a:extLst>
            </p:cNvPr>
            <p:cNvSpPr/>
            <p:nvPr/>
          </p:nvSpPr>
          <p:spPr>
            <a:xfrm>
              <a:off x="2710499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D638A7-9AE3-D0AA-3294-A25373FA5529}"/>
                </a:ext>
              </a:extLst>
            </p:cNvPr>
            <p:cNvSpPr/>
            <p:nvPr/>
          </p:nvSpPr>
          <p:spPr>
            <a:xfrm>
              <a:off x="3117848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FB1B19-DB9C-3B26-0533-0457AAB938A7}"/>
                </a:ext>
              </a:extLst>
            </p:cNvPr>
            <p:cNvSpPr/>
            <p:nvPr/>
          </p:nvSpPr>
          <p:spPr>
            <a:xfrm>
              <a:off x="3286760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FDD4CE-AF61-6116-889D-39AF4F2EDD46}"/>
                </a:ext>
              </a:extLst>
            </p:cNvPr>
            <p:cNvSpPr/>
            <p:nvPr/>
          </p:nvSpPr>
          <p:spPr>
            <a:xfrm>
              <a:off x="2353628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64499F-57B5-D08C-B3E5-5D6E6E27A873}"/>
                </a:ext>
              </a:extLst>
            </p:cNvPr>
            <p:cNvSpPr/>
            <p:nvPr/>
          </p:nvSpPr>
          <p:spPr>
            <a:xfrm>
              <a:off x="2619691" y="7702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9098DB-B0E9-AB20-FB67-1BD3F00A9548}"/>
                </a:ext>
              </a:extLst>
            </p:cNvPr>
            <p:cNvSpPr/>
            <p:nvPr/>
          </p:nvSpPr>
          <p:spPr>
            <a:xfrm>
              <a:off x="3002278" y="769674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AA78C7-6581-797A-DD2D-CD675FC8D47A}"/>
                </a:ext>
              </a:extLst>
            </p:cNvPr>
            <p:cNvSpPr/>
            <p:nvPr/>
          </p:nvSpPr>
          <p:spPr>
            <a:xfrm>
              <a:off x="4225686" y="562737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4EE6E9-6EBC-3645-BD4E-599008F7ED5D}"/>
                </a:ext>
              </a:extLst>
            </p:cNvPr>
            <p:cNvSpPr/>
            <p:nvPr/>
          </p:nvSpPr>
          <p:spPr>
            <a:xfrm>
              <a:off x="4366020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07C4BD-B6FC-F420-5427-AC0BCD306C71}"/>
                </a:ext>
              </a:extLst>
            </p:cNvPr>
            <p:cNvSpPr/>
            <p:nvPr/>
          </p:nvSpPr>
          <p:spPr>
            <a:xfrm>
              <a:off x="4767741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33028C-0FEC-3362-5266-A96F3022F995}"/>
                </a:ext>
              </a:extLst>
            </p:cNvPr>
            <p:cNvSpPr/>
            <p:nvPr/>
          </p:nvSpPr>
          <p:spPr>
            <a:xfrm>
              <a:off x="5129212" y="563117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88A40D-4018-F233-1D0D-1A4131D20704}"/>
                </a:ext>
              </a:extLst>
            </p:cNvPr>
            <p:cNvSpPr/>
            <p:nvPr/>
          </p:nvSpPr>
          <p:spPr>
            <a:xfrm>
              <a:off x="4505798" y="562357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532AA6-DF29-5732-A977-002224736889}"/>
                </a:ext>
              </a:extLst>
            </p:cNvPr>
            <p:cNvSpPr/>
            <p:nvPr/>
          </p:nvSpPr>
          <p:spPr>
            <a:xfrm>
              <a:off x="4971415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9B8E5F-42E6-988F-C2A4-7AFF0AF6CBF4}"/>
                </a:ext>
              </a:extLst>
            </p:cNvPr>
            <p:cNvSpPr/>
            <p:nvPr/>
          </p:nvSpPr>
          <p:spPr>
            <a:xfrm>
              <a:off x="5385116" y="563372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5CF18FE-6233-4FD6-8C80-26B38C05849E}"/>
                </a:ext>
              </a:extLst>
            </p:cNvPr>
            <p:cNvSpPr/>
            <p:nvPr/>
          </p:nvSpPr>
          <p:spPr>
            <a:xfrm>
              <a:off x="5554028" y="563372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781429-2A9A-CA48-903F-373F2739BAFC}"/>
                </a:ext>
              </a:extLst>
            </p:cNvPr>
            <p:cNvSpPr/>
            <p:nvPr/>
          </p:nvSpPr>
          <p:spPr>
            <a:xfrm>
              <a:off x="4618676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7F086B-B98C-2F3C-A041-A2B8461D3115}"/>
                </a:ext>
              </a:extLst>
            </p:cNvPr>
            <p:cNvSpPr/>
            <p:nvPr/>
          </p:nvSpPr>
          <p:spPr>
            <a:xfrm>
              <a:off x="4881405" y="5626443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6FF604-24E4-DD11-EC11-B2A0F8F26B90}"/>
                </a:ext>
              </a:extLst>
            </p:cNvPr>
            <p:cNvSpPr/>
            <p:nvPr/>
          </p:nvSpPr>
          <p:spPr>
            <a:xfrm>
              <a:off x="5269546" y="562762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D0C29D-B8C7-17D0-D814-FF3548E56683}"/>
                </a:ext>
              </a:extLst>
            </p:cNvPr>
            <p:cNvSpPr/>
            <p:nvPr/>
          </p:nvSpPr>
          <p:spPr>
            <a:xfrm>
              <a:off x="3652203" y="561862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0400BB-C829-CEE0-AE4C-52577B3F8C96}"/>
                </a:ext>
              </a:extLst>
            </p:cNvPr>
            <p:cNvSpPr/>
            <p:nvPr/>
          </p:nvSpPr>
          <p:spPr>
            <a:xfrm>
              <a:off x="3811031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77E8FA6-BB90-E131-1143-786B2364D86A}"/>
                </a:ext>
              </a:extLst>
            </p:cNvPr>
            <p:cNvSpPr/>
            <p:nvPr/>
          </p:nvSpPr>
          <p:spPr>
            <a:xfrm>
              <a:off x="3952319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D45076B-6D8C-9691-3191-3BF75623E6A3}"/>
                </a:ext>
              </a:extLst>
            </p:cNvPr>
            <p:cNvSpPr/>
            <p:nvPr/>
          </p:nvSpPr>
          <p:spPr>
            <a:xfrm>
              <a:off x="3487739" y="562497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CD4A38-50AD-5882-FC92-36CEA58F9DFA}"/>
                </a:ext>
              </a:extLst>
            </p:cNvPr>
            <p:cNvSpPr/>
            <p:nvPr/>
          </p:nvSpPr>
          <p:spPr>
            <a:xfrm>
              <a:off x="3510914" y="769718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AA15053-1B23-88A1-25FE-6FF63526B3B4}"/>
                </a:ext>
              </a:extLst>
            </p:cNvPr>
            <p:cNvSpPr/>
            <p:nvPr/>
          </p:nvSpPr>
          <p:spPr>
            <a:xfrm>
              <a:off x="3735068" y="76981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B823B4D-C851-B710-D794-A5CDE9AFDFB8}"/>
                </a:ext>
              </a:extLst>
            </p:cNvPr>
            <p:cNvSpPr/>
            <p:nvPr/>
          </p:nvSpPr>
          <p:spPr>
            <a:xfrm>
              <a:off x="3887471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BE5C49-1149-8FBC-B3F0-7EDEAE3BFCD3}"/>
                </a:ext>
              </a:extLst>
            </p:cNvPr>
            <p:cNvSpPr/>
            <p:nvPr/>
          </p:nvSpPr>
          <p:spPr>
            <a:xfrm>
              <a:off x="4102735" y="77028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E65D97-D6A5-FFF6-165C-3CFC4E156775}"/>
                </a:ext>
              </a:extLst>
            </p:cNvPr>
            <p:cNvSpPr txBox="1"/>
            <p:nvPr/>
          </p:nvSpPr>
          <p:spPr>
            <a:xfrm>
              <a:off x="1372096" y="5291373"/>
              <a:ext cx="34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baseline="-250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49C6AC-9298-EAF3-864B-F0341BD24891}"/>
                </a:ext>
              </a:extLst>
            </p:cNvPr>
            <p:cNvSpPr txBox="1"/>
            <p:nvPr/>
          </p:nvSpPr>
          <p:spPr>
            <a:xfrm>
              <a:off x="1333459" y="7440753"/>
              <a:ext cx="34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</a:t>
            </a:r>
          </a:p>
        </p:txBody>
      </p:sp>
      <p:pic>
        <p:nvPicPr>
          <p:cNvPr id="2050" name="Picture 2" descr="Probability - Free business and finance icons">
            <a:extLst>
              <a:ext uri="{FF2B5EF4-FFF2-40B4-BE49-F238E27FC236}">
                <a16:creationId xmlns:a16="http://schemas.microsoft.com/office/drawing/2014/main" id="{6ACFE45A-B3CF-D6AF-2577-77216A8B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93" y="423987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9">
            <a:extLst>
              <a:ext uri="{FF2B5EF4-FFF2-40B4-BE49-F238E27FC236}">
                <a16:creationId xmlns:a16="http://schemas.microsoft.com/office/drawing/2014/main" id="{3315530D-C35A-949F-FE9D-539CAA9C4959}"/>
              </a:ext>
            </a:extLst>
          </p:cNvPr>
          <p:cNvSpPr txBox="1"/>
          <p:nvPr/>
        </p:nvSpPr>
        <p:spPr>
          <a:xfrm>
            <a:off x="1818063" y="3408819"/>
            <a:ext cx="4876800" cy="802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Probability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3872E-9A68-650E-892C-A18AF120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00" y="4494663"/>
            <a:ext cx="7536656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CA0B9F2F-3A73-A46E-BB7C-FDB09DE6D582}"/>
              </a:ext>
            </a:extLst>
          </p:cNvPr>
          <p:cNvSpPr txBox="1"/>
          <p:nvPr/>
        </p:nvSpPr>
        <p:spPr>
          <a:xfrm>
            <a:off x="8534400" y="3408819"/>
            <a:ext cx="8558142" cy="77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456CCE"/>
                </a:solidFill>
                <a:latin typeface="Calistoga"/>
              </a:rPr>
              <a:t>Logistic Regression Curves</a:t>
            </a:r>
          </a:p>
        </p:txBody>
      </p:sp>
    </p:spTree>
    <p:extLst>
      <p:ext uri="{BB962C8B-B14F-4D97-AF65-F5344CB8AC3E}">
        <p14:creationId xmlns:p14="http://schemas.microsoft.com/office/powerpoint/2010/main" val="323720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Assumption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DB9420-E6F3-0BA6-ECE5-9531DCB22D4C}"/>
              </a:ext>
            </a:extLst>
          </p:cNvPr>
          <p:cNvCxnSpPr/>
          <p:nvPr/>
        </p:nvCxnSpPr>
        <p:spPr>
          <a:xfrm flipV="1">
            <a:off x="1771650" y="4381500"/>
            <a:ext cx="0" cy="3792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E2D656-79B0-3F77-CF3B-B9CC8F62A312}"/>
              </a:ext>
            </a:extLst>
          </p:cNvPr>
          <p:cNvCxnSpPr>
            <a:cxnSpLocks/>
          </p:cNvCxnSpPr>
          <p:nvPr/>
        </p:nvCxnSpPr>
        <p:spPr>
          <a:xfrm>
            <a:off x="1676400" y="8115300"/>
            <a:ext cx="4251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D43542-8A66-7B02-7337-37A8DA48E687}"/>
              </a:ext>
            </a:extLst>
          </p:cNvPr>
          <p:cNvSpPr/>
          <p:nvPr/>
        </p:nvSpPr>
        <p:spPr>
          <a:xfrm>
            <a:off x="1995805" y="5676900"/>
            <a:ext cx="3644900" cy="2088568"/>
          </a:xfrm>
          <a:custGeom>
            <a:avLst/>
            <a:gdLst>
              <a:gd name="connsiteX0" fmla="*/ 0 w 3810000"/>
              <a:gd name="connsiteY0" fmla="*/ 2045991 h 2076168"/>
              <a:gd name="connsiteX1" fmla="*/ 939800 w 3810000"/>
              <a:gd name="connsiteY1" fmla="*/ 2020591 h 2076168"/>
              <a:gd name="connsiteX2" fmla="*/ 1587500 w 3810000"/>
              <a:gd name="connsiteY2" fmla="*/ 1537991 h 2076168"/>
              <a:gd name="connsiteX3" fmla="*/ 2133600 w 3810000"/>
              <a:gd name="connsiteY3" fmla="*/ 356891 h 2076168"/>
              <a:gd name="connsiteX4" fmla="*/ 2806700 w 3810000"/>
              <a:gd name="connsiteY4" fmla="*/ 52091 h 2076168"/>
              <a:gd name="connsiteX5" fmla="*/ 3810000 w 3810000"/>
              <a:gd name="connsiteY5" fmla="*/ 1291 h 2076168"/>
              <a:gd name="connsiteX0" fmla="*/ 0 w 3759200"/>
              <a:gd name="connsiteY0" fmla="*/ 2096791 h 2111011"/>
              <a:gd name="connsiteX1" fmla="*/ 889000 w 3759200"/>
              <a:gd name="connsiteY1" fmla="*/ 2020591 h 2111011"/>
              <a:gd name="connsiteX2" fmla="*/ 1536700 w 3759200"/>
              <a:gd name="connsiteY2" fmla="*/ 1537991 h 2111011"/>
              <a:gd name="connsiteX3" fmla="*/ 2082800 w 3759200"/>
              <a:gd name="connsiteY3" fmla="*/ 356891 h 2111011"/>
              <a:gd name="connsiteX4" fmla="*/ 2755900 w 3759200"/>
              <a:gd name="connsiteY4" fmla="*/ 52091 h 2111011"/>
              <a:gd name="connsiteX5" fmla="*/ 3759200 w 3759200"/>
              <a:gd name="connsiteY5" fmla="*/ 1291 h 2111011"/>
              <a:gd name="connsiteX0" fmla="*/ 0 w 3759200"/>
              <a:gd name="connsiteY0" fmla="*/ 2096791 h 2096791"/>
              <a:gd name="connsiteX1" fmla="*/ 889000 w 3759200"/>
              <a:gd name="connsiteY1" fmla="*/ 2020591 h 2096791"/>
              <a:gd name="connsiteX2" fmla="*/ 1536700 w 3759200"/>
              <a:gd name="connsiteY2" fmla="*/ 1537991 h 2096791"/>
              <a:gd name="connsiteX3" fmla="*/ 2082800 w 3759200"/>
              <a:gd name="connsiteY3" fmla="*/ 356891 h 2096791"/>
              <a:gd name="connsiteX4" fmla="*/ 2755900 w 3759200"/>
              <a:gd name="connsiteY4" fmla="*/ 52091 h 2096791"/>
              <a:gd name="connsiteX5" fmla="*/ 3759200 w 3759200"/>
              <a:gd name="connsiteY5" fmla="*/ 1291 h 2096791"/>
              <a:gd name="connsiteX0" fmla="*/ 0 w 3759200"/>
              <a:gd name="connsiteY0" fmla="*/ 2113485 h 2113485"/>
              <a:gd name="connsiteX1" fmla="*/ 889000 w 3759200"/>
              <a:gd name="connsiteY1" fmla="*/ 2037285 h 2113485"/>
              <a:gd name="connsiteX2" fmla="*/ 1536700 w 3759200"/>
              <a:gd name="connsiteY2" fmla="*/ 1554685 h 2113485"/>
              <a:gd name="connsiteX3" fmla="*/ 2082800 w 3759200"/>
              <a:gd name="connsiteY3" fmla="*/ 373585 h 2113485"/>
              <a:gd name="connsiteX4" fmla="*/ 2755900 w 3759200"/>
              <a:gd name="connsiteY4" fmla="*/ 30685 h 2113485"/>
              <a:gd name="connsiteX5" fmla="*/ 3759200 w 3759200"/>
              <a:gd name="connsiteY5" fmla="*/ 17985 h 2113485"/>
              <a:gd name="connsiteX0" fmla="*/ 0 w 3759200"/>
              <a:gd name="connsiteY0" fmla="*/ 2095500 h 2095500"/>
              <a:gd name="connsiteX1" fmla="*/ 889000 w 3759200"/>
              <a:gd name="connsiteY1" fmla="*/ 2019300 h 2095500"/>
              <a:gd name="connsiteX2" fmla="*/ 1536700 w 3759200"/>
              <a:gd name="connsiteY2" fmla="*/ 1536700 h 2095500"/>
              <a:gd name="connsiteX3" fmla="*/ 2082800 w 3759200"/>
              <a:gd name="connsiteY3" fmla="*/ 355600 h 2095500"/>
              <a:gd name="connsiteX4" fmla="*/ 2755900 w 3759200"/>
              <a:gd name="connsiteY4" fmla="*/ 12700 h 2095500"/>
              <a:gd name="connsiteX5" fmla="*/ 3759200 w 3759200"/>
              <a:gd name="connsiteY5" fmla="*/ 0 h 2095500"/>
              <a:gd name="connsiteX0" fmla="*/ 0 w 3644900"/>
              <a:gd name="connsiteY0" fmla="*/ 2095500 h 2095500"/>
              <a:gd name="connsiteX1" fmla="*/ 889000 w 3644900"/>
              <a:gd name="connsiteY1" fmla="*/ 2019300 h 2095500"/>
              <a:gd name="connsiteX2" fmla="*/ 1536700 w 3644900"/>
              <a:gd name="connsiteY2" fmla="*/ 1536700 h 2095500"/>
              <a:gd name="connsiteX3" fmla="*/ 2082800 w 3644900"/>
              <a:gd name="connsiteY3" fmla="*/ 355600 h 2095500"/>
              <a:gd name="connsiteX4" fmla="*/ 2755900 w 3644900"/>
              <a:gd name="connsiteY4" fmla="*/ 12700 h 2095500"/>
              <a:gd name="connsiteX5" fmla="*/ 3644900 w 3644900"/>
              <a:gd name="connsiteY5" fmla="*/ 0 h 2095500"/>
              <a:gd name="connsiteX0" fmla="*/ 0 w 3644900"/>
              <a:gd name="connsiteY0" fmla="*/ 2082800 h 2082800"/>
              <a:gd name="connsiteX1" fmla="*/ 889000 w 3644900"/>
              <a:gd name="connsiteY1" fmla="*/ 2019300 h 2082800"/>
              <a:gd name="connsiteX2" fmla="*/ 1536700 w 3644900"/>
              <a:gd name="connsiteY2" fmla="*/ 1536700 h 2082800"/>
              <a:gd name="connsiteX3" fmla="*/ 2082800 w 3644900"/>
              <a:gd name="connsiteY3" fmla="*/ 355600 h 2082800"/>
              <a:gd name="connsiteX4" fmla="*/ 2755900 w 3644900"/>
              <a:gd name="connsiteY4" fmla="*/ 12700 h 2082800"/>
              <a:gd name="connsiteX5" fmla="*/ 3644900 w 3644900"/>
              <a:gd name="connsiteY5" fmla="*/ 0 h 2082800"/>
              <a:gd name="connsiteX0" fmla="*/ 0 w 3644900"/>
              <a:gd name="connsiteY0" fmla="*/ 2082800 h 2088568"/>
              <a:gd name="connsiteX1" fmla="*/ 889000 w 3644900"/>
              <a:gd name="connsiteY1" fmla="*/ 2019300 h 2088568"/>
              <a:gd name="connsiteX2" fmla="*/ 1536700 w 3644900"/>
              <a:gd name="connsiteY2" fmla="*/ 1536700 h 2088568"/>
              <a:gd name="connsiteX3" fmla="*/ 2082800 w 3644900"/>
              <a:gd name="connsiteY3" fmla="*/ 355600 h 2088568"/>
              <a:gd name="connsiteX4" fmla="*/ 2755900 w 3644900"/>
              <a:gd name="connsiteY4" fmla="*/ 12700 h 2088568"/>
              <a:gd name="connsiteX5" fmla="*/ 3644900 w 3644900"/>
              <a:gd name="connsiteY5" fmla="*/ 0 h 208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4900" h="2088568">
                <a:moveTo>
                  <a:pt x="0" y="2082800"/>
                </a:moveTo>
                <a:cubicBezTo>
                  <a:pt x="375708" y="2087033"/>
                  <a:pt x="632883" y="2110317"/>
                  <a:pt x="889000" y="2019300"/>
                </a:cubicBezTo>
                <a:cubicBezTo>
                  <a:pt x="1145117" y="1928283"/>
                  <a:pt x="1337733" y="1813983"/>
                  <a:pt x="1536700" y="1536700"/>
                </a:cubicBezTo>
                <a:cubicBezTo>
                  <a:pt x="1735667" y="1259417"/>
                  <a:pt x="1879600" y="609600"/>
                  <a:pt x="2082800" y="355600"/>
                </a:cubicBezTo>
                <a:cubicBezTo>
                  <a:pt x="2286000" y="101600"/>
                  <a:pt x="2476500" y="71967"/>
                  <a:pt x="2755900" y="12700"/>
                </a:cubicBezTo>
                <a:lnTo>
                  <a:pt x="36449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CB82BC-B5F6-8BA8-556B-E38F02EEECCF}"/>
              </a:ext>
            </a:extLst>
          </p:cNvPr>
          <p:cNvCxnSpPr>
            <a:cxnSpLocks/>
          </p:cNvCxnSpPr>
          <p:nvPr/>
        </p:nvCxnSpPr>
        <p:spPr>
          <a:xfrm>
            <a:off x="1905000" y="7765468"/>
            <a:ext cx="4078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E185F6-020A-62AB-3DF2-D3F445EB8A0B}"/>
              </a:ext>
            </a:extLst>
          </p:cNvPr>
          <p:cNvCxnSpPr>
            <a:cxnSpLocks/>
          </p:cNvCxnSpPr>
          <p:nvPr/>
        </p:nvCxnSpPr>
        <p:spPr>
          <a:xfrm>
            <a:off x="1905000" y="5651500"/>
            <a:ext cx="4078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C9E414-9383-0CDA-D9D3-39E1B42437E9}"/>
              </a:ext>
            </a:extLst>
          </p:cNvPr>
          <p:cNvSpPr txBox="1"/>
          <p:nvPr/>
        </p:nvSpPr>
        <p:spPr>
          <a:xfrm>
            <a:off x="1143000" y="3794982"/>
            <a:ext cx="85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</a:t>
            </a:r>
            <a:r>
              <a:rPr lang="en-US" sz="3600" b="1" baseline="-25000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06B02-BD85-6DD1-9C86-675624A2E250}"/>
              </a:ext>
            </a:extLst>
          </p:cNvPr>
          <p:cNvSpPr txBox="1"/>
          <p:nvPr/>
        </p:nvSpPr>
        <p:spPr>
          <a:xfrm>
            <a:off x="1771650" y="8115300"/>
            <a:ext cx="386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Predictor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06426-C0D4-40A9-F31C-46D4E5916E14}"/>
              </a:ext>
            </a:extLst>
          </p:cNvPr>
          <p:cNvCxnSpPr/>
          <p:nvPr/>
        </p:nvCxnSpPr>
        <p:spPr>
          <a:xfrm flipV="1">
            <a:off x="11159490" y="4381500"/>
            <a:ext cx="0" cy="3792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61082A-E081-52F4-C7C7-638B112CBFDD}"/>
              </a:ext>
            </a:extLst>
          </p:cNvPr>
          <p:cNvCxnSpPr>
            <a:cxnSpLocks/>
          </p:cNvCxnSpPr>
          <p:nvPr/>
        </p:nvCxnSpPr>
        <p:spPr>
          <a:xfrm>
            <a:off x="11064240" y="8115300"/>
            <a:ext cx="4251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02D604-7B7C-90F3-1991-0B248E97C3E9}"/>
              </a:ext>
            </a:extLst>
          </p:cNvPr>
          <p:cNvSpPr txBox="1"/>
          <p:nvPr/>
        </p:nvSpPr>
        <p:spPr>
          <a:xfrm>
            <a:off x="10530840" y="3794982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Logit(P</a:t>
            </a:r>
            <a:r>
              <a:rPr lang="en-US" sz="3600" b="1" baseline="-25000" dirty="0"/>
              <a:t>i</a:t>
            </a:r>
            <a:r>
              <a:rPr lang="en-US" sz="3600" b="1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6216E-B986-55AE-3824-08D6187257AA}"/>
              </a:ext>
            </a:extLst>
          </p:cNvPr>
          <p:cNvSpPr txBox="1"/>
          <p:nvPr/>
        </p:nvSpPr>
        <p:spPr>
          <a:xfrm>
            <a:off x="11159490" y="8115300"/>
            <a:ext cx="386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Predictor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E04E10-EDD2-0565-6482-216E6C42856A}"/>
              </a:ext>
            </a:extLst>
          </p:cNvPr>
          <p:cNvCxnSpPr/>
          <p:nvPr/>
        </p:nvCxnSpPr>
        <p:spPr>
          <a:xfrm flipV="1">
            <a:off x="11383645" y="5295900"/>
            <a:ext cx="3052445" cy="2469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0EB07483-3B7F-1D94-A2CB-780A2D5774B8}"/>
              </a:ext>
            </a:extLst>
          </p:cNvPr>
          <p:cNvSpPr/>
          <p:nvPr/>
        </p:nvSpPr>
        <p:spPr>
          <a:xfrm>
            <a:off x="6858000" y="6057900"/>
            <a:ext cx="4077336" cy="137160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312FB-AA1D-C878-CB5C-48320DD5E75B}"/>
              </a:ext>
            </a:extLst>
          </p:cNvPr>
          <p:cNvSpPr txBox="1"/>
          <p:nvPr/>
        </p:nvSpPr>
        <p:spPr>
          <a:xfrm>
            <a:off x="7396089" y="6106061"/>
            <a:ext cx="2666998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Logit Transform</a:t>
            </a:r>
          </a:p>
        </p:txBody>
      </p:sp>
    </p:spTree>
    <p:extLst>
      <p:ext uri="{BB962C8B-B14F-4D97-AF65-F5344CB8AC3E}">
        <p14:creationId xmlns:p14="http://schemas.microsoft.com/office/powerpoint/2010/main" val="15365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Logit Transformation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606B3-CF88-34F1-E133-1C4B7839A201}"/>
              </a:ext>
            </a:extLst>
          </p:cNvPr>
          <p:cNvSpPr>
            <a:spLocks noGrp="1" noChangeArrowheads="1"/>
          </p:cNvSpPr>
          <p:nvPr/>
        </p:nvSpPr>
        <p:spPr>
          <a:xfrm>
            <a:off x="1905000" y="2400300"/>
            <a:ext cx="1524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Logistic Regression models transformed probabilities called </a:t>
            </a:r>
            <a:r>
              <a:rPr lang="en-US" sz="3200" b="1" dirty="0"/>
              <a:t>logit</a:t>
            </a:r>
            <a:r>
              <a:rPr lang="en-US" sz="32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where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i="1" dirty="0"/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	indexes all cases (observations).</a:t>
            </a:r>
          </a:p>
          <a:p>
            <a:pPr marL="852488" lvl="1" indent="-738188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/>
              <a:t>	is the probability the event (a sale, for example) occurs in the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/>
              <a:t> case.</a:t>
            </a:r>
          </a:p>
          <a:p>
            <a:pPr marL="852488" lvl="1" indent="-738188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Tx/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2800" dirty="0"/>
              <a:t>	is the natural log (to the base e).</a:t>
            </a:r>
            <a:endParaRPr lang="en-US" sz="2800" dirty="0"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6A64F9-4A1A-E47A-CE32-DAA5FD41B6EC}"/>
              </a:ext>
            </a:extLst>
          </p:cNvPr>
          <p:cNvSpPr/>
          <p:nvPr/>
        </p:nvSpPr>
        <p:spPr>
          <a:xfrm>
            <a:off x="1544553" y="6798066"/>
            <a:ext cx="15755363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Suppose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 is the probability value of occurrence of a certain category. In the model, the value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 is </a:t>
            </a:r>
            <a:r>
              <a:rPr lang="en-US" sz="2800" b="1" i="1" dirty="0">
                <a:latin typeface="+mj-lt"/>
              </a:rPr>
              <a:t>P(customer interested in the offer)</a:t>
            </a:r>
            <a:r>
              <a:rPr lang="en-US" sz="2800" i="1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P(default customer)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P(affected by the disease)</a:t>
            </a:r>
            <a:r>
              <a:rPr lang="en-US" sz="2800" dirty="0">
                <a:latin typeface="+mj-lt"/>
              </a:rPr>
              <a:t>, and so on.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/(1 –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+mj-lt"/>
              </a:rPr>
              <a:t>) value is ratio between the probability of something that will be happen to the chance that it will not happen, called ODD.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Logit transformation is natural logarithm of the odd.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/>
              <p:nvPr/>
            </p:nvSpPr>
            <p:spPr>
              <a:xfrm>
                <a:off x="6096000" y="3162300"/>
                <a:ext cx="4724370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𝐥𝐨𝐠𝐢𝐭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62300"/>
                <a:ext cx="4724370" cy="110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46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/>
              <p:nvPr/>
            </p:nvSpPr>
            <p:spPr>
              <a:xfrm>
                <a:off x="6096000" y="3162300"/>
                <a:ext cx="41518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𝐥𝐨𝐠𝐢𝐭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99EE-A48A-495B-B0BA-74FC29A8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62300"/>
                <a:ext cx="415184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5EC8499-D552-DD13-18A8-6D091A70C1F5}"/>
              </a:ext>
            </a:extLst>
          </p:cNvPr>
          <p:cNvSpPr>
            <a:spLocks noGrp="1" noChangeArrowheads="1"/>
          </p:cNvSpPr>
          <p:nvPr/>
        </p:nvSpPr>
        <p:spPr>
          <a:xfrm>
            <a:off x="1544553" y="3962400"/>
            <a:ext cx="15448047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/>
              <a:t>where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 err="1"/>
              <a:t>logit</a:t>
            </a:r>
            <a:r>
              <a:rPr lang="en-US" sz="3200" dirty="0"/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i="1" baseline="-25000" dirty="0"/>
              <a:t>i</a:t>
            </a:r>
            <a:r>
              <a:rPr lang="en-US" sz="3200" dirty="0"/>
              <a:t>)	</a:t>
            </a:r>
            <a:r>
              <a:rPr lang="en-US" sz="3200" dirty="0" err="1"/>
              <a:t>logit</a:t>
            </a:r>
            <a:r>
              <a:rPr lang="en-US" sz="3200" dirty="0"/>
              <a:t> transformation of the probability of the event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>
                <a:sym typeface="Symbol" pitchFamily="18" charset="2"/>
              </a:rPr>
              <a:t></a:t>
            </a:r>
            <a:r>
              <a:rPr lang="en-US" sz="3200" baseline="-25000" dirty="0"/>
              <a:t>0</a:t>
            </a:r>
            <a:r>
              <a:rPr lang="en-US" sz="3200" dirty="0"/>
              <a:t>	intercept of the regression line</a:t>
            </a:r>
          </a:p>
          <a:p>
            <a:pPr marL="1774825" indent="-1774825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3200" dirty="0">
                <a:sym typeface="Symbol" pitchFamily="18" charset="2"/>
              </a:rPr>
              <a:t></a:t>
            </a:r>
            <a:r>
              <a:rPr lang="en-US" sz="3200" baseline="-25000" dirty="0"/>
              <a:t>1</a:t>
            </a:r>
            <a:r>
              <a:rPr lang="en-US" sz="3200" dirty="0"/>
              <a:t>	slope of the regression line.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8984E-59E2-B362-685C-F3D40AD31E13}"/>
              </a:ext>
            </a:extLst>
          </p:cNvPr>
          <p:cNvSpPr txBox="1"/>
          <p:nvPr/>
        </p:nvSpPr>
        <p:spPr>
          <a:xfrm>
            <a:off x="1544553" y="7266682"/>
            <a:ext cx="15448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Logistic Regression model use Iteratively Reweighted Least Squares (IRLS) and Maximum Likelihood (ML) method to calculate b</a:t>
            </a:r>
            <a:r>
              <a:rPr lang="en-US" sz="3200" baseline="-25000" dirty="0">
                <a:latin typeface="+mj-lt"/>
              </a:rPr>
              <a:t>0</a:t>
            </a:r>
            <a:r>
              <a:rPr lang="en-US" sz="3200" dirty="0">
                <a:latin typeface="+mj-lt"/>
              </a:rPr>
              <a:t> and b</a:t>
            </a:r>
            <a:r>
              <a:rPr lang="en-US" sz="3200" baseline="-25000" dirty="0">
                <a:latin typeface="+mj-lt"/>
              </a:rPr>
              <a:t>1</a:t>
            </a:r>
            <a:r>
              <a:rPr lang="en-US" sz="3200" dirty="0">
                <a:latin typeface="+mj-lt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764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5AB48-C55B-986E-642F-742D3442702D}"/>
                  </a:ext>
                </a:extLst>
              </p:cNvPr>
              <p:cNvSpPr txBox="1"/>
              <p:nvPr/>
            </p:nvSpPr>
            <p:spPr>
              <a:xfrm>
                <a:off x="12954000" y="5663266"/>
                <a:ext cx="26670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5AB48-C55B-986E-642F-742D34427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0" y="5663266"/>
                <a:ext cx="2667000" cy="369332"/>
              </a:xfrm>
              <a:prstGeom prst="rect">
                <a:avLst/>
              </a:prstGeom>
              <a:blipFill>
                <a:blip r:embed="rId2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ED86081-48CA-725B-0980-9EC254F1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87" y="2743103"/>
            <a:ext cx="5867400" cy="151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F49C9-9BFE-9B04-146F-7C2E4D78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71" y="4772464"/>
            <a:ext cx="9004555" cy="46744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1AA230-2695-55A9-57E2-85451A646605}"/>
              </a:ext>
            </a:extLst>
          </p:cNvPr>
          <p:cNvCxnSpPr/>
          <p:nvPr/>
        </p:nvCxnSpPr>
        <p:spPr>
          <a:xfrm>
            <a:off x="3429000" y="4533900"/>
            <a:ext cx="1203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7964" y="1233790"/>
            <a:ext cx="8338400" cy="2070245"/>
            <a:chOff x="0" y="95250"/>
            <a:chExt cx="11117867" cy="2760326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1117867" cy="183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215DF2"/>
                  </a:solidFill>
                  <a:latin typeface="Calistoga"/>
                </a:rPr>
                <a:t>Requirement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0431"/>
              <a:ext cx="11117867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Required Tools and Packages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660383" y="6831443"/>
            <a:ext cx="4359653" cy="97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Download data/code from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github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repository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0383" y="4245308"/>
            <a:ext cx="5170417" cy="197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Install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tidyverse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tidymodels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skimr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ggcorrplot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DALExtra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}, {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modelStudio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0383" y="1659173"/>
            <a:ext cx="5170417" cy="1477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R (&gt;= v4.2.0) and 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RStudio installed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(Latest version recommended)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39469" y="1716323"/>
            <a:ext cx="1005992" cy="1005992"/>
            <a:chOff x="0" y="0"/>
            <a:chExt cx="1341323" cy="13413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24409" y="346490"/>
              <a:ext cx="692505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19757" y="4302458"/>
            <a:ext cx="1005992" cy="1005992"/>
            <a:chOff x="0" y="0"/>
            <a:chExt cx="1341323" cy="13413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30165" y="346490"/>
              <a:ext cx="880992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39469" y="6888593"/>
            <a:ext cx="1005992" cy="1005992"/>
            <a:chOff x="0" y="0"/>
            <a:chExt cx="1341323" cy="134132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41323" cy="134132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77287" y="346490"/>
              <a:ext cx="786748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495">
                  <a:solidFill>
                    <a:srgbClr val="FFFFFF"/>
                  </a:solidFill>
                  <a:latin typeface="Calistoga"/>
                </a:rPr>
                <a:t>03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FC45873-B6DD-233D-E6F2-923563E4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94" y="3304035"/>
            <a:ext cx="5271453" cy="58069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1AA230-2695-55A9-57E2-85451A646605}"/>
              </a:ext>
            </a:extLst>
          </p:cNvPr>
          <p:cNvCxnSpPr/>
          <p:nvPr/>
        </p:nvCxnSpPr>
        <p:spPr>
          <a:xfrm>
            <a:off x="3370205" y="5676900"/>
            <a:ext cx="1203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05S03F10">
            <a:extLst>
              <a:ext uri="{FF2B5EF4-FFF2-40B4-BE49-F238E27FC236}">
                <a16:creationId xmlns:a16="http://schemas.microsoft.com/office/drawing/2014/main" id="{AC340726-D7E7-DF01-750A-0370AF5CB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111" y="3128452"/>
            <a:ext cx="7889385" cy="218610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5AB00-4FF4-9F76-C8B9-83F37021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9" y="6362700"/>
            <a:ext cx="7029927" cy="117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A3391-A973-B4F9-537E-74E27957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58094"/>
            <a:ext cx="8713583" cy="17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8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ECD090-B8B6-03A1-7443-306FB7107015}"/>
                  </a:ext>
                </a:extLst>
              </p:cNvPr>
              <p:cNvSpPr txBox="1"/>
              <p:nvPr/>
            </p:nvSpPr>
            <p:spPr>
              <a:xfrm>
                <a:off x="4419600" y="3238500"/>
                <a:ext cx="9524530" cy="920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−2+0.4∗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𝐺𝑒𝑛𝑑𝑒𝑟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𝑀𝑎𝑙𝑒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+0.7∗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𝐼𝑛𝑐𝑜𝑚𝑒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−0.08∗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−2+0.4∗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𝐺𝑒𝑛𝑑𝑒𝑟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𝑀𝑎𝑙𝑒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+0.7∗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𝐼𝑛𝑐𝑜𝑚𝑒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−0.08∗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ECD090-B8B6-03A1-7443-306FB71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238500"/>
                <a:ext cx="9524530" cy="9205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AFF92B4-95F9-4B9F-AE0E-06DF57A7437B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7353300"/>
          <a:ext cx="12192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6344376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158376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3314460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934909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6617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P(Response)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9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41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94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8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64185-C74E-7ECA-1849-7F8F29F1BBF2}"/>
                  </a:ext>
                </a:extLst>
              </p:cNvPr>
              <p:cNvSpPr txBox="1"/>
              <p:nvPr/>
            </p:nvSpPr>
            <p:spPr>
              <a:xfrm>
                <a:off x="4392637" y="4981939"/>
                <a:ext cx="8302145" cy="920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−2+0.4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+0.7(6)−0.08(26)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−2+0.4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(6)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−0.08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(26)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0.627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64185-C74E-7ECA-1849-7F8F29F1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37" y="4981939"/>
                <a:ext cx="8302145" cy="920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521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Predicted Class with Cut-off Probability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0A0B531-23A8-5DD1-A6C3-CC4418BD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777820"/>
            <a:ext cx="10212324" cy="5015219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1		75.8		    0	   		.32		0		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2		68.3	   		1	   		.40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3		14.1	   		1	   		.92		1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4		99.2	   		0	   		.06		0				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5		65.4	   		1	   		.52		1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6		68.7	   		1	   		.39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1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7		76.7	   		1	   		.22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				</a:t>
            </a:r>
            <a:r>
              <a:rPr lang="en-US" sz="2800" b="1" dirty="0">
                <a:solidFill>
                  <a:srgbClr val="FE9802"/>
                </a:solidFill>
                <a:latin typeface="Lucida Sans Unicode" pitchFamily="34" charset="0"/>
              </a:rPr>
              <a:t>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8		81.5	   		0	   		.17		0				0</a:t>
            </a:r>
          </a:p>
          <a:p>
            <a:pPr defTabSz="457200" eaLnBrk="0" hangingPunct="0"/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9		82.4	   		0	   		.13		0				0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 	 .	   			.	     .		.				.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	 .	   			.	     .		.				.</a:t>
            </a:r>
          </a:p>
          <a:p>
            <a:pPr defTabSz="457200" eaLnBrk="0" hangingPunct="0">
              <a:lnSpc>
                <a:spcPct val="40000"/>
              </a:lnSpc>
            </a:pP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.	 	 .	   			.	     .		.				.  </a:t>
            </a:r>
          </a:p>
          <a:p>
            <a:pPr defTabSz="457200" eaLnBrk="0" hangingPunct="0">
              <a:lnSpc>
                <a:spcPct val="130000"/>
              </a:lnSpc>
            </a:pPr>
            <a:r>
              <a:rPr lang="en-US" sz="2800" i="1" dirty="0">
                <a:solidFill>
                  <a:prstClr val="black"/>
                </a:solidFill>
                <a:latin typeface="Lucida Sans Unicode" pitchFamily="34" charset="0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Lucida Sans Unicode" pitchFamily="34" charset="0"/>
              </a:rPr>
              <a:t> 		45.5	   		1	   		.75		1				1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7571646E-F3AF-AF29-563C-B3BD59222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4301570"/>
            <a:ext cx="1099764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>
                <a:solidFill>
                  <a:prstClr val="black"/>
                </a:solidFill>
                <a:latin typeface="Lucida Sans Unicode" pitchFamily="34" charset="0"/>
              </a:rPr>
              <a:t>Case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59BB9081-885A-F373-418C-8DFCEC67E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116" y="4257343"/>
            <a:ext cx="2280991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response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890E7417-229F-D340-9AC6-E673E98EB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4301570"/>
            <a:ext cx="484258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b="1" u="sng">
                <a:solidFill>
                  <a:prstClr val="black"/>
                </a:solidFill>
                <a:latin typeface="Lucida Sans Unicode" pitchFamily="34" charset="0"/>
              </a:rPr>
              <a:t>x</a:t>
            </a:r>
            <a:endParaRPr lang="en-US" sz="2800" u="sng">
              <a:solidFill>
                <a:prstClr val="black"/>
              </a:solidFill>
              <a:latin typeface="Lucida Sans Unicode" pitchFamily="34" charset="0"/>
            </a:endParaRP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28A8AFB8-AD33-E801-16F7-C60FFDE72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373" y="4301570"/>
            <a:ext cx="461629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i="1" u="sng" dirty="0">
                <a:solidFill>
                  <a:prstClr val="black"/>
                </a:solidFill>
                <a:latin typeface="Lucida Sans Unicode" pitchFamily="34" charset="0"/>
              </a:rPr>
              <a:t>P</a:t>
            </a:r>
            <a:endParaRPr lang="en-US" sz="2800" u="sng" dirty="0">
              <a:solidFill>
                <a:prstClr val="black"/>
              </a:solidFill>
              <a:latin typeface="Lucida Sans Unicode" pitchFamily="34" charset="0"/>
            </a:endParaRPr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9D767E6A-9BDA-EC4B-9ECB-D639CE04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952" y="4319743"/>
            <a:ext cx="2157485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cut-off=.5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637FDD50-76D8-49F9-95EB-A6488B55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0475" y="4303408"/>
            <a:ext cx="2388269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cut-off=.25</a:t>
            </a: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E7B34FA8-7955-A7CC-7F69-07BDFE200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1694" y="3081810"/>
            <a:ext cx="3407910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Predicted Class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594E3F9F-7134-4CD3-1EFC-D5E44565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794" y="3100450"/>
            <a:ext cx="2880657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Actual Class</a:t>
            </a: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005C3352-FE8A-7F9C-4B6E-84CD2D7CA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3493" y="3619941"/>
            <a:ext cx="638583" cy="681629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Line 13">
            <a:extLst>
              <a:ext uri="{FF2B5EF4-FFF2-40B4-BE49-F238E27FC236}">
                <a16:creationId xmlns:a16="http://schemas.microsoft.com/office/drawing/2014/main" id="{6A2F70AA-8FC1-32FA-69D1-161D33430E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55186" y="3617825"/>
            <a:ext cx="665289" cy="503237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Line 14">
            <a:extLst>
              <a:ext uri="{FF2B5EF4-FFF2-40B4-BE49-F238E27FC236}">
                <a16:creationId xmlns:a16="http://schemas.microsoft.com/office/drawing/2014/main" id="{F20386D3-3738-DA4B-5F5D-3786DA170E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59523" y="3608570"/>
            <a:ext cx="285124" cy="503237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88E84F4B-586A-FDEF-6024-28E88788C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116" y="3078270"/>
            <a:ext cx="2880657" cy="52322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med"/>
          </a:ln>
          <a:effectLst/>
        </p:spPr>
        <p:txBody>
          <a:bodyPr wrap="square">
            <a:spAutoFit/>
          </a:bodyPr>
          <a:lstStyle/>
          <a:p>
            <a:pPr defTabSz="457200" eaLnBrk="0" hangingPunct="0"/>
            <a:r>
              <a:rPr lang="en-US" sz="2800" u="sng" dirty="0">
                <a:solidFill>
                  <a:prstClr val="black"/>
                </a:solidFill>
                <a:latin typeface="Lucida Sans Unicode" pitchFamily="34" charset="0"/>
              </a:rPr>
              <a:t>Probability</a:t>
            </a:r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382CE14C-17A6-A6DA-FD80-205DC81DB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647" y="3475145"/>
            <a:ext cx="64307" cy="736599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round/>
            <a:headEnd type="none" w="sm" len="sm"/>
            <a:tailEnd type="arrow" w="sm" len="sm"/>
          </a:ln>
          <a:effectLst/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684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Model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38F9A-E9F2-691A-3BC3-6AA66224FC2A}"/>
              </a:ext>
            </a:extLst>
          </p:cNvPr>
          <p:cNvSpPr txBox="1"/>
          <p:nvPr/>
        </p:nvSpPr>
        <p:spPr>
          <a:xfrm>
            <a:off x="8449524" y="4867667"/>
            <a:ext cx="9212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Accuracy 		= (TP + TN) / #N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Sensitivity/Recall 	= TP/Total Actual Positive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Specificity 		= TN/Total Actual Negative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Precision 		= TP/Total Predicted Positive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F1 Score		= 2*TP/(2*TP+FP+FN)</a:t>
            </a:r>
          </a:p>
          <a:p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			= (2*Precision*Recall)/(</a:t>
            </a:r>
            <a:r>
              <a:rPr lang="en-US" sz="2800" b="1" dirty="0" err="1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Precision+Recall</a:t>
            </a:r>
            <a:r>
              <a:rPr lang="en-US" sz="2800" b="1" dirty="0">
                <a:solidFill>
                  <a:srgbClr val="FE9802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52576-605E-CD35-9554-081B196145DF}"/>
              </a:ext>
            </a:extLst>
          </p:cNvPr>
          <p:cNvSpPr txBox="1"/>
          <p:nvPr/>
        </p:nvSpPr>
        <p:spPr>
          <a:xfrm>
            <a:off x="1741781" y="2795624"/>
            <a:ext cx="7402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Positive = Interesting event =&gt; response =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4C0E82-FEF8-A69A-9E9A-163A33A99F93}"/>
              </a:ext>
            </a:extLst>
          </p:cNvPr>
          <p:cNvCxnSpPr>
            <a:cxnSpLocks/>
          </p:cNvCxnSpPr>
          <p:nvPr/>
        </p:nvCxnSpPr>
        <p:spPr>
          <a:xfrm>
            <a:off x="2291784" y="4774245"/>
            <a:ext cx="5638800" cy="3287102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334702-2746-5D64-65EA-833C9D31C907}"/>
              </a:ext>
            </a:extLst>
          </p:cNvPr>
          <p:cNvSpPr txBox="1"/>
          <p:nvPr/>
        </p:nvSpPr>
        <p:spPr>
          <a:xfrm>
            <a:off x="7703450" y="7992794"/>
            <a:ext cx="3193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desired proportion is high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E7EBF6-19FF-6EFB-630C-11146BC5EB95}"/>
              </a:ext>
            </a:extLst>
          </p:cNvPr>
          <p:cNvSpPr/>
          <p:nvPr/>
        </p:nvSpPr>
        <p:spPr>
          <a:xfrm>
            <a:off x="2743200" y="4991100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456CCE"/>
                </a:solidFill>
              </a:rPr>
              <a:t>True Positive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3FCDEF-B9AE-294E-AC6F-CF485C84E3E3}"/>
              </a:ext>
            </a:extLst>
          </p:cNvPr>
          <p:cNvSpPr/>
          <p:nvPr/>
        </p:nvSpPr>
        <p:spPr>
          <a:xfrm>
            <a:off x="5105400" y="4991100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False Negative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65EBED-D79C-FEA2-D80C-CD65D98F7C4B}"/>
              </a:ext>
            </a:extLst>
          </p:cNvPr>
          <p:cNvSpPr/>
          <p:nvPr/>
        </p:nvSpPr>
        <p:spPr>
          <a:xfrm>
            <a:off x="2743200" y="6440072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False Positive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CF37B0-ABD5-580E-3F94-4B24990032B6}"/>
              </a:ext>
            </a:extLst>
          </p:cNvPr>
          <p:cNvSpPr/>
          <p:nvPr/>
        </p:nvSpPr>
        <p:spPr>
          <a:xfrm>
            <a:off x="5105400" y="6440072"/>
            <a:ext cx="2209800" cy="1295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456CCE"/>
                </a:solidFill>
              </a:rPr>
              <a:t>True 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F9B1-BC51-6B80-6FDE-E9AC1C766454}"/>
              </a:ext>
            </a:extLst>
          </p:cNvPr>
          <p:cNvSpPr txBox="1"/>
          <p:nvPr/>
        </p:nvSpPr>
        <p:spPr>
          <a:xfrm>
            <a:off x="2730305" y="353397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Predicted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109A3-7585-54E9-64E6-01DFD8684A22}"/>
              </a:ext>
            </a:extLst>
          </p:cNvPr>
          <p:cNvSpPr txBox="1"/>
          <p:nvPr/>
        </p:nvSpPr>
        <p:spPr>
          <a:xfrm rot="16200000">
            <a:off x="-836322" y="599618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Actual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07DC24-A89B-BEAC-B858-582C5A07D4E8}"/>
              </a:ext>
            </a:extLst>
          </p:cNvPr>
          <p:cNvSpPr txBox="1"/>
          <p:nvPr/>
        </p:nvSpPr>
        <p:spPr>
          <a:xfrm>
            <a:off x="3705822" y="4344447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8C869D-9864-1204-FC93-42F2C1A146C1}"/>
              </a:ext>
            </a:extLst>
          </p:cNvPr>
          <p:cNvSpPr txBox="1"/>
          <p:nvPr/>
        </p:nvSpPr>
        <p:spPr>
          <a:xfrm>
            <a:off x="6045217" y="4341439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785DCF-C5BD-CDB6-9030-E1302FBCB39D}"/>
              </a:ext>
            </a:extLst>
          </p:cNvPr>
          <p:cNvSpPr txBox="1"/>
          <p:nvPr/>
        </p:nvSpPr>
        <p:spPr>
          <a:xfrm>
            <a:off x="2142948" y="5377190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05604-4E61-3E33-ED72-49CD3AE99ECA}"/>
              </a:ext>
            </a:extLst>
          </p:cNvPr>
          <p:cNvSpPr txBox="1"/>
          <p:nvPr/>
        </p:nvSpPr>
        <p:spPr>
          <a:xfrm>
            <a:off x="2142948" y="6826162"/>
            <a:ext cx="40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8540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1028700" y="840112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Model Performance Metrics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F3705F-877C-D591-A6F2-0A6E85B9A52F}"/>
              </a:ext>
            </a:extLst>
          </p:cNvPr>
          <p:cNvGrpSpPr/>
          <p:nvPr/>
        </p:nvGrpSpPr>
        <p:grpSpPr>
          <a:xfrm>
            <a:off x="1756359" y="3164837"/>
            <a:ext cx="14543900" cy="6282051"/>
            <a:chOff x="1756359" y="3164837"/>
            <a:chExt cx="14543900" cy="6282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51D216-03E8-472A-D005-B8E689CA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56359" y="3164837"/>
              <a:ext cx="14543899" cy="62820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BEADDB-5E5E-6112-5BF7-7863D2D453FA}"/>
                </a:ext>
              </a:extLst>
            </p:cNvPr>
            <p:cNvSpPr/>
            <p:nvPr/>
          </p:nvSpPr>
          <p:spPr>
            <a:xfrm>
              <a:off x="2133600" y="7581900"/>
              <a:ext cx="1905000" cy="175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1AE955-AA3C-F2B8-C636-B8CBDFAEFD5D}"/>
                </a:ext>
              </a:extLst>
            </p:cNvPr>
            <p:cNvSpPr/>
            <p:nvPr/>
          </p:nvSpPr>
          <p:spPr>
            <a:xfrm>
              <a:off x="2131254" y="3695700"/>
              <a:ext cx="7241345" cy="2819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7AA70B-5367-3BDD-8B07-4BD95E8C7F47}"/>
                </a:ext>
              </a:extLst>
            </p:cNvPr>
            <p:cNvSpPr/>
            <p:nvPr/>
          </p:nvSpPr>
          <p:spPr>
            <a:xfrm>
              <a:off x="9372598" y="4553262"/>
              <a:ext cx="3657601" cy="19618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990061-3882-E589-7182-EF253E49F1A5}"/>
                </a:ext>
              </a:extLst>
            </p:cNvPr>
            <p:cNvSpPr/>
            <p:nvPr/>
          </p:nvSpPr>
          <p:spPr>
            <a:xfrm>
              <a:off x="4038600" y="6515100"/>
              <a:ext cx="2971800" cy="1066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D6E05B-B35E-F3A8-C845-A783A4DCD68C}"/>
                </a:ext>
              </a:extLst>
            </p:cNvPr>
            <p:cNvSpPr/>
            <p:nvPr/>
          </p:nvSpPr>
          <p:spPr>
            <a:xfrm>
              <a:off x="4062046" y="8267700"/>
              <a:ext cx="2971800" cy="1066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A2B4DD-C281-34B2-9132-D165008175AC}"/>
                </a:ext>
              </a:extLst>
            </p:cNvPr>
            <p:cNvSpPr/>
            <p:nvPr/>
          </p:nvSpPr>
          <p:spPr>
            <a:xfrm>
              <a:off x="7033846" y="6515100"/>
              <a:ext cx="9266412" cy="28194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CAFA-3EC1-3545-5B5E-C566710F158A}"/>
                </a:ext>
              </a:extLst>
            </p:cNvPr>
            <p:cNvSpPr/>
            <p:nvPr/>
          </p:nvSpPr>
          <p:spPr>
            <a:xfrm>
              <a:off x="13030199" y="3699994"/>
              <a:ext cx="3270060" cy="2815106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0F9180-1242-CCA2-71B8-0F1F16ED396A}"/>
                </a:ext>
              </a:extLst>
            </p:cNvPr>
            <p:cNvSpPr/>
            <p:nvPr/>
          </p:nvSpPr>
          <p:spPr>
            <a:xfrm>
              <a:off x="9396044" y="3695700"/>
              <a:ext cx="3634153" cy="7620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1E2335-25FF-4241-CD9A-5B389F320B31}"/>
                </a:ext>
              </a:extLst>
            </p:cNvPr>
            <p:cNvSpPr/>
            <p:nvPr/>
          </p:nvSpPr>
          <p:spPr>
            <a:xfrm>
              <a:off x="4062046" y="7630109"/>
              <a:ext cx="2971800" cy="589381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EBFC5-892D-BE3F-D044-0CDDEBDA6B54}"/>
                </a:ext>
              </a:extLst>
            </p:cNvPr>
            <p:cNvSpPr/>
            <p:nvPr/>
          </p:nvSpPr>
          <p:spPr>
            <a:xfrm>
              <a:off x="2131255" y="6547925"/>
              <a:ext cx="1883900" cy="1028700"/>
            </a:xfrm>
            <a:prstGeom prst="rect">
              <a:avLst/>
            </a:prstGeom>
            <a:solidFill>
              <a:srgbClr val="E9EFF7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82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25493" y="0"/>
            <a:ext cx="10062507" cy="10287000"/>
          </a:xfrm>
          <a:prstGeom prst="rect">
            <a:avLst/>
          </a:prstGeom>
          <a:solidFill>
            <a:srgbClr val="F36C4A"/>
          </a:solidFill>
        </p:spPr>
      </p:sp>
      <p:sp>
        <p:nvSpPr>
          <p:cNvPr id="39" name="TextBox 39"/>
          <p:cNvSpPr txBox="1"/>
          <p:nvPr/>
        </p:nvSpPr>
        <p:spPr>
          <a:xfrm>
            <a:off x="9553210" y="4742258"/>
            <a:ext cx="771994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FFFFFF"/>
                </a:solidFill>
                <a:latin typeface="Calistoga"/>
              </a:rPr>
              <a:t>Under-fit &amp; Over-fit</a:t>
            </a:r>
          </a:p>
        </p:txBody>
      </p:sp>
      <p:pic>
        <p:nvPicPr>
          <p:cNvPr id="1026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192A0F6B-4CEE-A583-824C-EA567A59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" y="2509837"/>
            <a:ext cx="66484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8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744200" y="4610100"/>
            <a:ext cx="6730409" cy="133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7"/>
              </a:lnSpc>
            </a:pPr>
            <a:r>
              <a:rPr lang="en-US" sz="9425" dirty="0">
                <a:solidFill>
                  <a:srgbClr val="215DF2"/>
                </a:solidFill>
                <a:latin typeface="Calistoga"/>
              </a:rPr>
              <a:t>Hands-on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589" t="25251" r="2715" b="8227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3200" y="1195513"/>
            <a:ext cx="6730409" cy="7895974"/>
            <a:chOff x="0" y="105675"/>
            <a:chExt cx="8973879" cy="1052797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675"/>
              <a:ext cx="8973879" cy="3558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67"/>
                </a:lnSpc>
              </a:pPr>
              <a:r>
                <a:rPr lang="en-US" sz="9425" dirty="0">
                  <a:solidFill>
                    <a:srgbClr val="215DF2"/>
                  </a:solidFill>
                  <a:latin typeface="Calistoga"/>
                </a:rPr>
                <a:t>Business and 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424515"/>
              <a:ext cx="897387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36C4A"/>
                  </a:solidFill>
                  <a:latin typeface="DM Sans Bold"/>
                </a:rPr>
                <a:t>Retail has done  pilot campaign to 4,970 members.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529955"/>
              <a:ext cx="8973879" cy="410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A retail company has conducted a campaign for its members by looking at demographic variables and aggregate transactions from the previous 3 months.</a:t>
              </a:r>
            </a:p>
            <a:p>
              <a:endParaRPr lang="en-US" sz="2000" dirty="0">
                <a:solidFill>
                  <a:srgbClr val="000000"/>
                </a:solidFill>
                <a:latin typeface="DM Sans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Assume transaction data is obtained from October, November and December. The Campaign Period is during January of the following year.</a:t>
              </a:r>
            </a:p>
            <a:p>
              <a:endParaRPr lang="en-US" sz="2000" dirty="0">
                <a:solidFill>
                  <a:srgbClr val="000000"/>
                </a:solidFill>
                <a:latin typeface="DM Sans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DM Sans"/>
                </a:rPr>
                <a:t>In early February, results were obtained from members who responded and who did not.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589" t="25251" r="2715" b="8227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920" r="25620" b="8296"/>
          <a:stretch/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C0B5C2-2F8A-A4C3-2433-EE6EBC75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5745"/>
              </p:ext>
            </p:extLst>
          </p:nvPr>
        </p:nvGraphicFramePr>
        <p:xfrm>
          <a:off x="3352800" y="283028"/>
          <a:ext cx="1356360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10820400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member's 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gender of member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1 (December)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2 (November)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visits within month 3 (October)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1 (December)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2 (November)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spending amount within month 3 (October)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age of members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member's monthly income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marital status of members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most frequent channel used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groceries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toiletries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food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electronic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clothes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buy home appliances product in last 3 months (1: buy;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 variable if member bought other than product above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of days member last visit (recency)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dummy variable whether member taken the promo or not on the end of January (1: yes; 0: no)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54CA0-AEC4-59E0-DBA6-0521A552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3405597"/>
            <a:ext cx="3985143" cy="685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72DE7-C8DD-B9A2-8A58-6E9734AD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0" y="2814500"/>
            <a:ext cx="4327606" cy="749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9C65A-2058-04FA-CD5C-36F82CD0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7" y="2285601"/>
            <a:ext cx="15689865" cy="571579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AB948E9-5658-227A-09E7-C6D99CEDD2DC}"/>
              </a:ext>
            </a:extLst>
          </p:cNvPr>
          <p:cNvSpPr txBox="1"/>
          <p:nvPr/>
        </p:nvSpPr>
        <p:spPr>
          <a:xfrm>
            <a:off x="863296" y="824661"/>
            <a:ext cx="7747304" cy="134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Data Preview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3224219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Our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3674764"/>
            <a:ext cx="787659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DM Sans Bold"/>
              </a:rPr>
              <a:t>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798" y="5600700"/>
            <a:ext cx="9143203" cy="477631"/>
            <a:chOff x="917" y="-57151"/>
            <a:chExt cx="10501212" cy="636841"/>
          </a:xfrm>
        </p:grpSpPr>
        <p:grpSp>
          <p:nvGrpSpPr>
            <p:cNvPr id="9" name="Group 9"/>
            <p:cNvGrpSpPr/>
            <p:nvPr/>
          </p:nvGrpSpPr>
          <p:grpSpPr>
            <a:xfrm>
              <a:off x="917" y="77329"/>
              <a:ext cx="315064" cy="365760"/>
              <a:chOff x="14163" y="0"/>
              <a:chExt cx="4868764" cy="565219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3" y="0"/>
                <a:ext cx="4868764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00031" y="-57151"/>
              <a:ext cx="9802098" cy="636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Introduction to Logistic Regression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688" y="6416646"/>
            <a:ext cx="7875908" cy="477631"/>
            <a:chOff x="917" y="-57151"/>
            <a:chExt cx="10501211" cy="636841"/>
          </a:xfrm>
        </p:grpSpPr>
        <p:grpSp>
          <p:nvGrpSpPr>
            <p:cNvPr id="13" name="Group 13"/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13587" y="-57151"/>
              <a:ext cx="9688541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Model Assessment Metrics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4823765"/>
            <a:ext cx="8533712" cy="477631"/>
            <a:chOff x="917" y="-57151"/>
            <a:chExt cx="11378283" cy="636841"/>
          </a:xfrm>
        </p:grpSpPr>
        <p:grpSp>
          <p:nvGrpSpPr>
            <p:cNvPr id="21" name="Group 21"/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13586" y="-57151"/>
              <a:ext cx="10565614" cy="636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Introduction to Predictive Model and Propensity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679D8A2-C83F-B9B9-C396-46375ED1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" y="2837410"/>
            <a:ext cx="7630590" cy="7449590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D4E2C9E6-09A7-7AD8-5242-DF14EE28F000}"/>
              </a:ext>
            </a:extLst>
          </p:cNvPr>
          <p:cNvGrpSpPr/>
          <p:nvPr/>
        </p:nvGrpSpPr>
        <p:grpSpPr>
          <a:xfrm>
            <a:off x="9144688" y="7232592"/>
            <a:ext cx="7875908" cy="477631"/>
            <a:chOff x="917" y="-57151"/>
            <a:chExt cx="10501211" cy="636841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3869ECE3-41F6-F7E8-6760-B724F7F4AB78}"/>
                </a:ext>
              </a:extLst>
            </p:cNvPr>
            <p:cNvGrpSpPr/>
            <p:nvPr/>
          </p:nvGrpSpPr>
          <p:grpSpPr>
            <a:xfrm>
              <a:off x="917" y="77329"/>
              <a:ext cx="365760" cy="365760"/>
              <a:chOff x="14176" y="0"/>
              <a:chExt cx="5652192" cy="5652192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2B5D7F8A-EDB1-F0C4-9729-631A5CBE758C}"/>
                  </a:ext>
                </a:extLst>
              </p:cNvPr>
              <p:cNvSpPr/>
              <p:nvPr/>
            </p:nvSpPr>
            <p:spPr>
              <a:xfrm>
                <a:off x="14176" y="0"/>
                <a:ext cx="5652192" cy="5652192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FE9893FC-FE81-4001-3C52-5CA94A3E1BDD}"/>
                </a:ext>
              </a:extLst>
            </p:cNvPr>
            <p:cNvSpPr txBox="1"/>
            <p:nvPr/>
          </p:nvSpPr>
          <p:spPr>
            <a:xfrm>
              <a:off x="813587" y="-57151"/>
              <a:ext cx="9688541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DM Sans"/>
                </a:rPr>
                <a:t>Hands-on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Import &amp; Data Preparation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94544"/>
              </p:ext>
            </p:extLst>
          </p:nvPr>
        </p:nvGraphicFramePr>
        <p:xfrm>
          <a:off x="11734800" y="283028"/>
          <a:ext cx="597123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354043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17187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 target)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732" y="2121401"/>
            <a:ext cx="9107744" cy="80060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79E86B-DED4-DE5B-07F2-2FEE0D84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2552700"/>
            <a:ext cx="10101264" cy="64008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96696" y="3115274"/>
            <a:ext cx="7747304" cy="3614637"/>
            <a:chOff x="0" y="91017"/>
            <a:chExt cx="10329739" cy="4819516"/>
          </a:xfrm>
        </p:grpSpPr>
        <p:sp>
          <p:nvSpPr>
            <p:cNvPr id="3" name="TextBox 3"/>
            <p:cNvSpPr txBox="1"/>
            <p:nvPr/>
          </p:nvSpPr>
          <p:spPr>
            <a:xfrm>
              <a:off x="0" y="91017"/>
              <a:ext cx="10329739" cy="359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215DF2"/>
                  </a:solidFill>
                  <a:latin typeface="Calistoga"/>
                </a:rPr>
                <a:t>Data Quality Exploration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25388"/>
              <a:ext cx="1032973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Getting to know your data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168F3-124F-31E3-26E5-A9AE87A6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6" y="2019300"/>
            <a:ext cx="4849248" cy="411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55B0B-30A5-03D0-78F6-29BE8FC4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173" y="2019300"/>
            <a:ext cx="12918061" cy="7162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6B8932-D6AB-E82D-54B0-7C06C4EE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5" y="6408251"/>
            <a:ext cx="3972990" cy="38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Convert Categorical Variable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/>
        </p:nvGraphicFramePr>
        <p:xfrm>
          <a:off x="11734800" y="283028"/>
          <a:ext cx="5971230" cy="9720943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354043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17187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member_id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visit_last_3mo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spending_last_1mo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spending_last_2mo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spending_last_3mo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125779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6705552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monthly_income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96503841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marital_status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4176269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payment_channel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54123358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groceries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524751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toiletries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84977597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food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003501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electronic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4594256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clothes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42104075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home_appliances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57859636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others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98323476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recency_last_visit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Number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3440345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response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Factor/category (binary target)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06867715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763" y="1976194"/>
            <a:ext cx="6721638" cy="80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44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000" y="1928083"/>
            <a:ext cx="11575368" cy="6796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3460B-C0F6-6D55-DC23-F842A960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928083"/>
            <a:ext cx="6019800" cy="431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F2636-EAB5-8A37-5D89-CBB5FABB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5" y="6408251"/>
            <a:ext cx="3972990" cy="38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-4910" y="-15331"/>
            <a:ext cx="18288000" cy="1866383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17" name="TextBox 17"/>
          <p:cNvSpPr txBox="1"/>
          <p:nvPr/>
        </p:nvSpPr>
        <p:spPr>
          <a:xfrm>
            <a:off x="942030" y="555135"/>
            <a:ext cx="13949422" cy="8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dirty="0">
                <a:solidFill>
                  <a:srgbClr val="000000"/>
                </a:solidFill>
                <a:latin typeface="Calistoga"/>
              </a:rPr>
              <a:t>Create New Variables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BDF5E0-9944-50F9-CC6E-7EE54431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46227"/>
              </p:ext>
            </p:extLst>
          </p:nvPr>
        </p:nvGraphicFramePr>
        <p:xfrm>
          <a:off x="304800" y="3086100"/>
          <a:ext cx="6629400" cy="3777341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2986434">
                  <a:extLst>
                    <a:ext uri="{9D8B030D-6E8A-4147-A177-3AD203B41FA5}">
                      <a16:colId xmlns:a16="http://schemas.microsoft.com/office/drawing/2014/main" val="1694299744"/>
                    </a:ext>
                  </a:extLst>
                </a:gridCol>
                <a:gridCol w="3642966">
                  <a:extLst>
                    <a:ext uri="{9D8B030D-6E8A-4147-A177-3AD203B41FA5}">
                      <a16:colId xmlns:a16="http://schemas.microsoft.com/office/drawing/2014/main" val="2702564426"/>
                    </a:ext>
                  </a:extLst>
                </a:gridCol>
              </a:tblGrid>
              <a:tr h="805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961779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total_visit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all visit variables</a:t>
                      </a: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1184155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month_visit_count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# month with visit &gt;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468247316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total_spending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Sum of all spending variables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229749187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month_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spending_count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# month with spending &gt;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3495054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monthly visit frequency for P3M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331572836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monthly_spending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monthly spending for P3M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632478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avg_spending_per_visit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Avg spending amount per visit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9525" marT="9525" marB="0" anchor="ctr"/>
                </a:tc>
                <a:extLst>
                  <a:ext uri="{0D108BD9-81ED-4DB2-BD59-A6C34878D82A}">
                    <a16:rowId xmlns:a16="http://schemas.microsoft.com/office/drawing/2014/main" val="1798781442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7390AD0-C838-C46A-1007-0101AE93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3101926"/>
            <a:ext cx="11232802" cy="52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26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DAF87-CE1E-EB93-50A0-117CEFB23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814" y="342900"/>
            <a:ext cx="14164375" cy="9601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4AC8A5-24C7-2ED2-1D2F-9B019A47500E}"/>
              </a:ext>
            </a:extLst>
          </p:cNvPr>
          <p:cNvSpPr/>
          <p:nvPr/>
        </p:nvSpPr>
        <p:spPr>
          <a:xfrm>
            <a:off x="2209800" y="4305300"/>
            <a:ext cx="13868400" cy="19202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6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63636" cy="10287000"/>
          </a:xfrm>
          <a:prstGeom prst="rect">
            <a:avLst/>
          </a:prstGeom>
          <a:solidFill>
            <a:srgbClr val="F36C4A"/>
          </a:solidFill>
        </p:spPr>
      </p:sp>
      <p:grpSp>
        <p:nvGrpSpPr>
          <p:cNvPr id="3" name="Group 3"/>
          <p:cNvGrpSpPr/>
          <p:nvPr/>
        </p:nvGrpSpPr>
        <p:grpSpPr>
          <a:xfrm>
            <a:off x="457200" y="1865702"/>
            <a:ext cx="7467601" cy="4640591"/>
            <a:chOff x="0" y="91017"/>
            <a:chExt cx="7709475" cy="6187456"/>
          </a:xfrm>
        </p:grpSpPr>
        <p:sp>
          <p:nvSpPr>
            <p:cNvPr id="4" name="TextBox 4"/>
            <p:cNvSpPr txBox="1"/>
            <p:nvPr/>
          </p:nvSpPr>
          <p:spPr>
            <a:xfrm>
              <a:off x="0" y="91017"/>
              <a:ext cx="7709475" cy="538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dirty="0">
                  <a:solidFill>
                    <a:srgbClr val="FFFFFF"/>
                  </a:solidFill>
                  <a:latin typeface="Calistoga"/>
                </a:rPr>
                <a:t>Insight Data Exploration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57037"/>
              <a:ext cx="7709475" cy="212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DM Sans Bold"/>
                </a:rPr>
                <a:t>Knowing the general description of the characteristics of the data to be used.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340A6C-BFBD-1D56-1C33-01E623AE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35" y="685178"/>
            <a:ext cx="9211961" cy="89166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3949422" cy="1536117"/>
            <a:chOff x="0" y="47625"/>
            <a:chExt cx="18599229" cy="20481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Response Category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Balanced!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87D0A28-12E8-7B96-3873-87F7E846B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30414"/>
            <a:ext cx="5637706" cy="4212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C6C8A8-9A8B-AA44-7552-6AC6335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6400" y="3530413"/>
            <a:ext cx="7086600" cy="3170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C1894E-D7FF-4C53-2B1E-C14F9999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6400" y="6700466"/>
            <a:ext cx="7086600" cy="32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87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840112"/>
            <a:ext cx="16040100" cy="1541769"/>
            <a:chOff x="0" y="47625"/>
            <a:chExt cx="18599229" cy="20556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2055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Buy Home Appliances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Female are</a:t>
              </a:r>
              <a:r>
                <a:rPr lang="en-US" sz="2999" dirty="0">
                  <a:solidFill>
                    <a:schemeClr val="accent6">
                      <a:lumMod val="50000"/>
                    </a:schemeClr>
                  </a:solidFill>
                  <a:latin typeface="DM Sans Bold"/>
                </a:rPr>
                <a:t> ~1.5x 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more than Male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4C6C8A8-9A8B-AA44-7552-6AC6335B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521621"/>
            <a:ext cx="7924800" cy="286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C1894E-D7FF-4C53-2B1E-C14F9999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74" y="6382524"/>
            <a:ext cx="8136652" cy="3756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C00BB-367A-FDC4-4BE2-EF5EC9D06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9538" y="3419739"/>
            <a:ext cx="5555547" cy="2829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63849-857C-A70F-A573-AED823E31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6249595"/>
            <a:ext cx="5555547" cy="36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0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3322" y="1640064"/>
            <a:ext cx="1036135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215DF2"/>
                </a:solidFill>
                <a:latin typeface="Calistoga"/>
              </a:rPr>
              <a:t>Data Science 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970F4-6A31-6A1C-AA4A-E6A55780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3322" y="2994461"/>
            <a:ext cx="10013350" cy="61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2074727"/>
            <a:chOff x="0" y="47625"/>
            <a:chExt cx="18599229" cy="276630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Gender Category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Female are</a:t>
              </a:r>
              <a:r>
                <a:rPr lang="en-US" sz="2999" dirty="0">
                  <a:solidFill>
                    <a:schemeClr val="accent6">
                      <a:lumMod val="50000"/>
                    </a:schemeClr>
                  </a:solidFill>
                  <a:latin typeface="DM Sans Bold"/>
                </a:rPr>
                <a:t> ~1.5x </a:t>
              </a: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more than Male, but not significantly associated with response.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CF7EB1-8AA4-1351-C8C2-EC5B70F4CD04}"/>
              </a:ext>
            </a:extLst>
          </p:cNvPr>
          <p:cNvSpPr txBox="1"/>
          <p:nvPr/>
        </p:nvSpPr>
        <p:spPr>
          <a:xfrm>
            <a:off x="1028700" y="3386602"/>
            <a:ext cx="79998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Fisher's Exact Test</a:t>
            </a:r>
          </a:p>
          <a:p>
            <a:r>
              <a:rPr lang="en-US" sz="2800" b="1" dirty="0"/>
              <a:t>H0</a:t>
            </a:r>
            <a:r>
              <a:rPr lang="en-US" sz="2800" dirty="0"/>
              <a:t>: Variables are independent (no relationship)</a:t>
            </a:r>
          </a:p>
          <a:p>
            <a:r>
              <a:rPr lang="en-US" sz="2800" b="1" dirty="0"/>
              <a:t>H1</a:t>
            </a:r>
            <a:r>
              <a:rPr lang="en-US" sz="2800" dirty="0"/>
              <a:t>: Variables are dependent (there is relationship)</a:t>
            </a:r>
          </a:p>
          <a:p>
            <a:r>
              <a:rPr lang="en-US" sz="2800" b="1" dirty="0"/>
              <a:t>Reject H0 when p-value &lt; alpha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000AA-CEC1-B640-E331-DCD6749C6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5511704"/>
            <a:ext cx="8013877" cy="176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32" y="7353242"/>
            <a:ext cx="8013876" cy="2667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E3DA8-F2BD-738F-C216-37840992F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676900"/>
            <a:ext cx="8934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Proportion of Member by Buy Home Appliances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Significantly associated with response.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D2ED8EA-1375-FBD0-78B2-54D438F8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600" y="6442316"/>
            <a:ext cx="8035399" cy="3709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F7EB1-8AA4-1351-C8C2-EC5B70F4CD04}"/>
              </a:ext>
            </a:extLst>
          </p:cNvPr>
          <p:cNvSpPr txBox="1"/>
          <p:nvPr/>
        </p:nvSpPr>
        <p:spPr>
          <a:xfrm>
            <a:off x="1028700" y="3386602"/>
            <a:ext cx="79998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Fisher's Exact Test</a:t>
            </a:r>
          </a:p>
          <a:p>
            <a:r>
              <a:rPr lang="en-US" sz="2800" b="1" dirty="0"/>
              <a:t>H0</a:t>
            </a:r>
            <a:r>
              <a:rPr lang="en-US" sz="2800" dirty="0"/>
              <a:t>: Variables are independent (no relationship)</a:t>
            </a:r>
          </a:p>
          <a:p>
            <a:r>
              <a:rPr lang="en-US" sz="2800" b="1" dirty="0"/>
              <a:t>H1</a:t>
            </a:r>
            <a:r>
              <a:rPr lang="en-US" sz="2800" dirty="0"/>
              <a:t>: Variables are dependent (there is relationship)</a:t>
            </a:r>
          </a:p>
          <a:p>
            <a:r>
              <a:rPr lang="en-US" sz="2800" b="1" dirty="0"/>
              <a:t>Reject H0 when p-value &lt; alpha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000AA-CEC1-B640-E331-DCD6749C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5597571"/>
            <a:ext cx="8013877" cy="1593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32" y="7482970"/>
            <a:ext cx="8013876" cy="240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49E8-814C-9F3A-BFCA-3244439E1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0" y="3319607"/>
            <a:ext cx="6925509" cy="31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4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Ideally split with response is significant.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63" y="3416756"/>
            <a:ext cx="7083262" cy="3269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177" y="3416758"/>
            <a:ext cx="7083259" cy="326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97BF2-EC61-DCAC-09CB-79F859FF4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1870" y="6686536"/>
            <a:ext cx="7684259" cy="35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1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Visit Last 1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5" cy="3993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5" y="4121583"/>
            <a:ext cx="8651514" cy="39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3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Visit Last 2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4" cy="3993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5" y="4121583"/>
            <a:ext cx="8651514" cy="39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8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Spending Last 1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6" y="4121583"/>
            <a:ext cx="8651514" cy="399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6" y="4121583"/>
            <a:ext cx="8651511" cy="39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Numeric Variable Distribution by Response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Spending Last 2 Month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3E578-FC41-DB5B-4552-497D7730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17" y="4121583"/>
            <a:ext cx="8651511" cy="399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BEB2-E748-97E3-C435-C0CE11A2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486" y="4121583"/>
            <a:ext cx="8651511" cy="3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3166825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5201900" cy="1536117"/>
            <a:chOff x="0" y="47625"/>
            <a:chExt cx="18599229" cy="20481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29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 dirty="0">
                  <a:solidFill>
                    <a:srgbClr val="000000"/>
                  </a:solidFill>
                  <a:latin typeface="Calistoga"/>
                </a:rPr>
                <a:t>Correlation Numeric Variable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5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Linear Relationship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A7AFE9-EFF7-18E5-AC2F-CE2F8320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283993"/>
            <a:ext cx="7820025" cy="7003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1C9C9-DC7A-A5EE-33CF-C39A868FEFAC}"/>
              </a:ext>
            </a:extLst>
          </p:cNvPr>
          <p:cNvSpPr txBox="1"/>
          <p:nvPr/>
        </p:nvSpPr>
        <p:spPr>
          <a:xfrm>
            <a:off x="7162800" y="316682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US" dirty="0"/>
              <a:t>: Insignificant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86420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2247900"/>
          </a:xfrm>
          <a:prstGeom prst="rect">
            <a:avLst/>
          </a:prstGeom>
          <a:solidFill>
            <a:srgbClr val="FFC733"/>
          </a:solidFill>
        </p:spPr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4C20B5C-7EB1-B2F8-8610-678A62228140}"/>
              </a:ext>
            </a:extLst>
          </p:cNvPr>
          <p:cNvSpPr txBox="1"/>
          <p:nvPr/>
        </p:nvSpPr>
        <p:spPr>
          <a:xfrm>
            <a:off x="3810000" y="3775369"/>
            <a:ext cx="10338081" cy="273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8800" dirty="0">
                <a:solidFill>
                  <a:srgbClr val="215DF2"/>
                </a:solidFill>
                <a:latin typeface="Calistoga"/>
              </a:rPr>
              <a:t>Build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712239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25359" y="3540723"/>
            <a:ext cx="6757771" cy="2308123"/>
            <a:chOff x="0" y="188383"/>
            <a:chExt cx="9010361" cy="3077498"/>
          </a:xfrm>
        </p:grpSpPr>
        <p:sp>
          <p:nvSpPr>
            <p:cNvPr id="3" name="TextBox 3"/>
            <p:cNvSpPr txBox="1"/>
            <p:nvPr/>
          </p:nvSpPr>
          <p:spPr>
            <a:xfrm>
              <a:off x="0" y="188383"/>
              <a:ext cx="9010361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12"/>
                </a:lnSpc>
              </a:pPr>
              <a:r>
                <a:rPr lang="en-US" sz="8375" dirty="0">
                  <a:solidFill>
                    <a:srgbClr val="215DF2"/>
                  </a:solidFill>
                  <a:latin typeface="Calistoga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80736"/>
              <a:ext cx="9010361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DM Sans Bold"/>
                </a:rPr>
                <a:t>Any Question?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8307160-7E02-8575-2B81-92D57588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6413"/>
            <a:ext cx="5410200" cy="10014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00137"/>
            <a:ext cx="4991100" cy="3620988"/>
            <a:chOff x="0" y="95249"/>
            <a:chExt cx="6654800" cy="4827984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49"/>
              <a:ext cx="6654800" cy="2708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Fundamental of Statistical Model &amp; Machine Learning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38088"/>
              <a:ext cx="6289145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Build Predictive Model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1" r="11261"/>
          <a:stretch/>
        </p:blipFill>
        <p:spPr>
          <a:xfrm>
            <a:off x="6628937" y="0"/>
            <a:ext cx="1165906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7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4199" y="354199"/>
            <a:ext cx="17579603" cy="957860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2003690" y="9126899"/>
            <a:ext cx="4647307" cy="588601"/>
            <a:chOff x="0" y="0"/>
            <a:chExt cx="6196409" cy="78480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19640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31572"/>
              <a:ext cx="6196409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DM Sans"/>
                </a:rPr>
                <a:t>Aep </a:t>
              </a: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Hidayatuloh</a:t>
              </a:r>
              <a:endParaRPr lang="en-US" sz="2400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37004" y="9126899"/>
            <a:ext cx="4647307" cy="588601"/>
            <a:chOff x="0" y="0"/>
            <a:chExt cx="6196409" cy="784801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19640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231572"/>
              <a:ext cx="6196409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Tanggal</a:t>
              </a:r>
              <a:r>
                <a:rPr lang="en-US" sz="24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DM Sans"/>
                </a:rPr>
                <a:t>Pelatihan</a:t>
              </a:r>
              <a:endParaRPr lang="en-US" sz="2400" dirty="0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0" y="1245166"/>
            <a:ext cx="4876800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000000"/>
                </a:solidFill>
                <a:latin typeface="Calistoga"/>
              </a:rPr>
              <a:t>Aep </a:t>
            </a:r>
            <a:r>
              <a:rPr lang="en-US" sz="4800" dirty="0" err="1">
                <a:solidFill>
                  <a:srgbClr val="000000"/>
                </a:solidFill>
                <a:latin typeface="Calistoga"/>
              </a:rPr>
              <a:t>Hidayatuloh</a:t>
            </a:r>
            <a:endParaRPr lang="en-US" sz="4800" dirty="0">
              <a:solidFill>
                <a:srgbClr val="000000"/>
              </a:solidFill>
              <a:latin typeface="Calistoga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2591656" y="5854689"/>
            <a:ext cx="1310468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2591656" y="4050089"/>
            <a:ext cx="13104688" cy="48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DM Sans"/>
              </a:rPr>
              <a:t>Sertifikat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ini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diberikan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kepada</a:t>
            </a:r>
            <a:endParaRPr lang="en-US" sz="279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91656" y="5981236"/>
            <a:ext cx="13104688" cy="147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DM Sans"/>
              </a:rPr>
              <a:t>atas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keikutsertaannya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dalam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Pelatihan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i="1" dirty="0">
                <a:solidFill>
                  <a:srgbClr val="000000"/>
                </a:solidFill>
                <a:latin typeface="DM Sans"/>
              </a:rPr>
              <a:t>Introduction to Machine Learning – Learning by Doing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i="1" dirty="0">
                <a:solidFill>
                  <a:srgbClr val="000000"/>
                </a:solidFill>
                <a:latin typeface="DM Sans"/>
              </a:rPr>
              <a:t>with case study: Retail Propensity-to-Buy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1656" y="4879964"/>
            <a:ext cx="131046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215DF2"/>
                </a:solidFill>
                <a:latin typeface="Calistoga"/>
              </a:rPr>
              <a:t>Nama Peserta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0178" y="2612376"/>
            <a:ext cx="1466764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215DF2"/>
                </a:solidFill>
                <a:latin typeface="Calistoga"/>
              </a:rPr>
              <a:t>Sertifikat Partisipasi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1306F-E0D5-CC6F-2B5C-AC24E2D7A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0" b="97952" l="9215" r="89420">
                        <a14:foregroundMark x1="9444" y1="26296" x2="9444" y2="26296"/>
                        <a14:foregroundMark x1="70556" y1="14537" x2="70556" y2="14537"/>
                        <a14:foregroundMark x1="50648" y1="3056" x2="50648" y2="3056"/>
                        <a14:foregroundMark x1="88519" y1="25741" x2="88519" y2="25741"/>
                        <a14:foregroundMark x1="54167" y1="94630" x2="54167" y2="94630"/>
                        <a14:foregroundMark x1="50278" y1="97963" x2="50278" y2="97963"/>
                        <a14:foregroundMark x1="53796" y1="50278" x2="53796" y2="50278"/>
                        <a14:foregroundMark x1="44630" y1="52315" x2="44630" y2="52315"/>
                        <a14:foregroundMark x1="28796" y1="53056" x2="28796" y2="53056"/>
                        <a14:foregroundMark x1="36389" y1="25926" x2="59444" y2="29630"/>
                        <a14:foregroundMark x1="21204" y1="28796" x2="59537" y2="14259"/>
                        <a14:foregroundMark x1="59537" y1="14259" x2="86574" y2="48519"/>
                        <a14:foregroundMark x1="86574" y1="48519" x2="60926" y2="84167"/>
                        <a14:foregroundMark x1="60926" y1="84167" x2="18333" y2="70833"/>
                        <a14:foregroundMark x1="18333" y1="70833" x2="17315" y2="29167"/>
                        <a14:foregroundMark x1="17315" y1="29167" x2="19259" y2="28241"/>
                        <a14:foregroundMark x1="24907" y1="25556" x2="50648" y2="10648"/>
                        <a14:foregroundMark x1="50833" y1="7963" x2="79352" y2="33333"/>
                        <a14:foregroundMark x1="66111" y1="15185" x2="87593" y2="27037"/>
                        <a14:foregroundMark x1="87593" y1="27315" x2="87593" y2="45278"/>
                        <a14:foregroundMark x1="78796" y1="35648" x2="41667" y2="34907"/>
                        <a14:foregroundMark x1="40926" y1="32963" x2="15556" y2="26852"/>
                        <a14:foregroundMark x1="15278" y1="26852" x2="45185" y2="44630"/>
                        <a14:foregroundMark x1="62407" y1="41944" x2="65556" y2="59352"/>
                        <a14:foregroundMark x1="47593" y1="42685" x2="47963" y2="55185"/>
                        <a14:foregroundMark x1="77778" y1="51296" x2="69259" y2="66944"/>
                        <a14:foregroundMark x1="68056" y1="66944" x2="30556" y2="60648"/>
                        <a14:foregroundMark x1="23704" y1="49352" x2="21019" y2="40370"/>
                        <a14:foregroundMark x1="44630" y1="55556" x2="44630" y2="58889"/>
                        <a14:foregroundMark x1="88396" y1="61433" x2="79181" y2="78840"/>
                        <a14:foregroundMark x1="89420" y1="31399" x2="89420" y2="31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0" r="7120"/>
          <a:stretch/>
        </p:blipFill>
        <p:spPr>
          <a:xfrm>
            <a:off x="6324600" y="798555"/>
            <a:ext cx="1045597" cy="1219201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9804" y="0"/>
            <a:ext cx="12478196" cy="10287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985838"/>
            <a:ext cx="3905152" cy="513859"/>
            <a:chOff x="0" y="-57149"/>
            <a:chExt cx="5206870" cy="685145"/>
          </a:xfrm>
        </p:grpSpPr>
        <p:sp>
          <p:nvSpPr>
            <p:cNvPr id="4" name="TextBox 4"/>
            <p:cNvSpPr txBox="1"/>
            <p:nvPr/>
          </p:nvSpPr>
          <p:spPr>
            <a:xfrm>
              <a:off x="852097" y="-57149"/>
              <a:ext cx="4354773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Do you know?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99342"/>
              <a:ext cx="410916" cy="41091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00220" y="571501"/>
            <a:ext cx="10004268" cy="9485350"/>
            <a:chOff x="-124126" y="188383"/>
            <a:chExt cx="13339023" cy="102516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88383"/>
              <a:ext cx="13214897" cy="1197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15DF2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Predictive Model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2168499"/>
              <a:ext cx="13214896" cy="1137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Statistical &amp; Machine Learning Model is used  to predict the unknown events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24126" y="7745685"/>
              <a:ext cx="13214896" cy="26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What you want to predict (target variable) can be :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numeric variable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	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(e.g. price, profit, exchange rate, etc.) 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categorical/class variable </a:t>
              </a:r>
            </a:p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	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(e.g. risk level, willingness to buy, success, type, etc.)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9B275-9C75-730B-25B3-CF8DEB6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145"/>
            <a:ext cx="5525271" cy="881185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E56E100B-352A-EC4C-12EA-51A1BA205DF0}"/>
              </a:ext>
            </a:extLst>
          </p:cNvPr>
          <p:cNvSpPr txBox="1"/>
          <p:nvPr/>
        </p:nvSpPr>
        <p:spPr>
          <a:xfrm>
            <a:off x="7093314" y="4091032"/>
            <a:ext cx="9911173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Built based on historical data (both transactional and operational data)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48EFBEC-73E6-1B5E-B111-81BB5EB4834A}"/>
              </a:ext>
            </a:extLst>
          </p:cNvPr>
          <p:cNvSpPr txBox="1"/>
          <p:nvPr/>
        </p:nvSpPr>
        <p:spPr>
          <a:xfrm>
            <a:off x="7016947" y="5501595"/>
            <a:ext cx="9911173" cy="159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In the business world it is often used to estimate risks and business opportunities, based on certain characteristics or attributes</a:t>
            </a:r>
          </a:p>
        </p:txBody>
      </p:sp>
    </p:spTree>
    <p:extLst>
      <p:ext uri="{BB962C8B-B14F-4D97-AF65-F5344CB8AC3E}">
        <p14:creationId xmlns:p14="http://schemas.microsoft.com/office/powerpoint/2010/main" val="189323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552700"/>
            <a:ext cx="18288000" cy="7734300"/>
          </a:xfrm>
          <a:prstGeom prst="rect">
            <a:avLst/>
          </a:prstGeom>
          <a:solidFill>
            <a:srgbClr val="0070C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019300"/>
            <a:ext cx="1098761" cy="1098761"/>
            <a:chOff x="0" y="0"/>
            <a:chExt cx="1465014" cy="14650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7174" y="2019300"/>
            <a:ext cx="1098761" cy="1098761"/>
            <a:chOff x="0" y="0"/>
            <a:chExt cx="1465014" cy="146501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85648" y="2019300"/>
            <a:ext cx="1098761" cy="1098761"/>
            <a:chOff x="0" y="0"/>
            <a:chExt cx="1465014" cy="146501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65014" cy="146501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03794" y="408336"/>
              <a:ext cx="857427" cy="6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4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571500"/>
            <a:ext cx="10052126" cy="129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15DF2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Usage Example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543300"/>
            <a:ext cx="5295900" cy="5169462"/>
            <a:chOff x="0" y="-57149"/>
            <a:chExt cx="5164869" cy="689261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49"/>
              <a:ext cx="516486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Credit Scoring - Approval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0037"/>
              <a:ext cx="5164869" cy="578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Estimating whether a credit applicant is included in the group of applicants who will later pay off (good) or not (bad).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demography, socio-economic, credit history owned.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categorical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(Classification)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07174" y="3543300"/>
            <a:ext cx="5594426" cy="5656917"/>
            <a:chOff x="0" y="-57149"/>
            <a:chExt cx="5164869" cy="75425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49"/>
              <a:ext cx="5164869" cy="140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Residence Pricing Strategy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18621"/>
              <a:ext cx="5164869" cy="636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Estimating the appropriate house price to offer to prospective buyers.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building characteristics, facilities (bed, bathroom, garage), location, supporting infrastructure around the house (toll roads, malls/markets, hospitals, sports,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etc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).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numeric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(Regression)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76355" y="3543300"/>
            <a:ext cx="4759245" cy="5656917"/>
            <a:chOff x="-9791" y="-57149"/>
            <a:chExt cx="5174660" cy="754255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49"/>
              <a:ext cx="516486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Disease Detection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9791" y="1118621"/>
              <a:ext cx="5164869" cy="6366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Detect the level of infection of a disease in individuals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Variable: lifestyle (food, smoking, alcohol consumption, etc.), parental medical history, environmental conditions where you live.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The target variable is categorical</a:t>
              </a:r>
            </a:p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(Classification)</a:t>
              </a:r>
            </a:p>
          </p:txBody>
        </p:sp>
      </p:grpSp>
      <p:pic>
        <p:nvPicPr>
          <p:cNvPr id="1026" name="Picture 2" descr="Business credit score - Free business and finance icons">
            <a:extLst>
              <a:ext uri="{FF2B5EF4-FFF2-40B4-BE49-F238E27FC236}">
                <a16:creationId xmlns:a16="http://schemas.microsoft.com/office/drawing/2014/main" id="{012BCEFD-3BD7-144C-6539-F1C39181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87" y="2019299"/>
            <a:ext cx="1098761" cy="109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se price - Free real estate icons">
            <a:extLst>
              <a:ext uri="{FF2B5EF4-FFF2-40B4-BE49-F238E27FC236}">
                <a16:creationId xmlns:a16="http://schemas.microsoft.com/office/drawing/2014/main" id="{FA6E7EA5-15DD-1E92-5215-FE6C8336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51" y="1837761"/>
            <a:ext cx="1122296" cy="112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rt disease - Free healthcare and medical icons">
            <a:extLst>
              <a:ext uri="{FF2B5EF4-FFF2-40B4-BE49-F238E27FC236}">
                <a16:creationId xmlns:a16="http://schemas.microsoft.com/office/drawing/2014/main" id="{B3CD40B7-2EE8-D45F-5254-B8C2DB74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333" y="1995763"/>
            <a:ext cx="1122297" cy="11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4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0"/>
            <a:ext cx="18288000" cy="2376229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id="16" name="Group 16"/>
          <p:cNvGrpSpPr/>
          <p:nvPr/>
        </p:nvGrpSpPr>
        <p:grpSpPr>
          <a:xfrm>
            <a:off x="1028700" y="840112"/>
            <a:ext cx="13949422" cy="1536117"/>
            <a:chOff x="0" y="47625"/>
            <a:chExt cx="18599229" cy="20481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18599229" cy="106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0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ga"/>
                  <a:ea typeface="+mn-ea"/>
                  <a:cs typeface="+mn-cs"/>
                </a:rPr>
                <a:t>Component of Predictive Modeling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0636"/>
              <a:ext cx="18599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+mn-ea"/>
                <a:cs typeface="+mn-cs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F8B2863-5D0E-0F0F-E4A8-9499863FCAF4}"/>
              </a:ext>
            </a:extLst>
          </p:cNvPr>
          <p:cNvSpPr txBox="1"/>
          <p:nvPr/>
        </p:nvSpPr>
        <p:spPr>
          <a:xfrm>
            <a:off x="1031044" y="2569629"/>
            <a:ext cx="3921953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Target Variable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EFAAD34-EE6E-166C-B74B-21ADFE991F13}"/>
              </a:ext>
            </a:extLst>
          </p:cNvPr>
          <p:cNvSpPr txBox="1"/>
          <p:nvPr/>
        </p:nvSpPr>
        <p:spPr>
          <a:xfrm>
            <a:off x="1031045" y="4457700"/>
            <a:ext cx="3921954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 Input Variable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3F8447D-961C-B6BE-E7F5-033481F9122A}"/>
              </a:ext>
            </a:extLst>
          </p:cNvPr>
          <p:cNvSpPr txBox="1"/>
          <p:nvPr/>
        </p:nvSpPr>
        <p:spPr>
          <a:xfrm>
            <a:off x="1031044" y="6535242"/>
            <a:ext cx="3921955" cy="584775"/>
          </a:xfrm>
          <a:prstGeom prst="rect">
            <a:avLst/>
          </a:prstGeom>
          <a:solidFill>
            <a:srgbClr val="EA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	Functional Model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4E03174-F3BA-597B-21CA-95A541CDEFB4}"/>
              </a:ext>
            </a:extLst>
          </p:cNvPr>
          <p:cNvSpPr txBox="1"/>
          <p:nvPr/>
        </p:nvSpPr>
        <p:spPr>
          <a:xfrm>
            <a:off x="1031044" y="3151080"/>
            <a:ext cx="16234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 to be predicted, often called the response variable or dependent variable.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Frequently used notation: Y.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CCA0F-EEC4-2900-1393-2674D6B7D39E}"/>
              </a:ext>
            </a:extLst>
          </p:cNvPr>
          <p:cNvSpPr txBox="1"/>
          <p:nvPr/>
        </p:nvSpPr>
        <p:spPr>
          <a:xfrm>
            <a:off x="1022837" y="5042475"/>
            <a:ext cx="1623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 that will be used to predict, often also called the explanatory variable (predictor variable) or the independent variable.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Frequently used notation: X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83DE57F-DAC7-F840-085E-024CBAECAD5A}"/>
              </a:ext>
            </a:extLst>
          </p:cNvPr>
          <p:cNvSpPr txBox="1"/>
          <p:nvPr/>
        </p:nvSpPr>
        <p:spPr>
          <a:xfrm>
            <a:off x="1063868" y="7159486"/>
            <a:ext cx="162341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Mathematical/computational function that relates the value of X to the value of Y. Statistical models that are widely used include: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Logistic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 Tree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8635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549" r="9549"/>
          <a:stretch>
            <a:fillRect/>
          </a:stretch>
        </p:blipFill>
        <p:spPr>
          <a:xfrm>
            <a:off x="0" y="0"/>
            <a:ext cx="554824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57762" y="1320578"/>
            <a:ext cx="10206893" cy="129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ga"/>
                <a:ea typeface="+mn-ea"/>
                <a:cs typeface="+mn-cs"/>
              </a:rPr>
              <a:t>Propensity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8446" y="3596589"/>
            <a:ext cx="9760854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Propensity : </a:t>
            </a: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 pitchFamily="2" charset="0"/>
                <a:ea typeface="+mn-ea"/>
                <a:cs typeface="+mn-cs"/>
              </a:rPr>
              <a:t>an often intense natural inclination or preference, tendency (Merriam Webster Dictionary)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98446" y="6573374"/>
            <a:ext cx="9760854" cy="959847"/>
            <a:chOff x="0" y="-57149"/>
            <a:chExt cx="13014472" cy="12797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49"/>
              <a:ext cx="13014472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Offering Promo or Campaign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9418"/>
              <a:ext cx="13014472" cy="55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Probability that someone is interested in accepting the offer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57762" y="3734701"/>
            <a:ext cx="308187" cy="30818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7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757762" y="6711486"/>
            <a:ext cx="308187" cy="30818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733"/>
            </a:solidFill>
          </p:spPr>
        </p:sp>
      </p:grpSp>
    </p:spTree>
    <p:extLst>
      <p:ext uri="{BB962C8B-B14F-4D97-AF65-F5344CB8AC3E}">
        <p14:creationId xmlns:p14="http://schemas.microsoft.com/office/powerpoint/2010/main" val="366410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8363</TotalTime>
  <Words>2262</Words>
  <Application>Microsoft Office PowerPoint</Application>
  <PresentationFormat>Custom</PresentationFormat>
  <Paragraphs>434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Times New Roman</vt:lpstr>
      <vt:lpstr>Cambria Math</vt:lpstr>
      <vt:lpstr>DM Sans</vt:lpstr>
      <vt:lpstr>Calibri</vt:lpstr>
      <vt:lpstr>DM Sans Bold</vt:lpstr>
      <vt:lpstr>Calistoga</vt:lpstr>
      <vt:lpstr>Lucida Sans Unicode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Aep Hidayatuloh</dc:title>
  <cp:lastModifiedBy>aephidayatuloh</cp:lastModifiedBy>
  <cp:revision>134</cp:revision>
  <dcterms:created xsi:type="dcterms:W3CDTF">2006-08-16T00:00:00Z</dcterms:created>
  <dcterms:modified xsi:type="dcterms:W3CDTF">2023-01-24T16:48:36Z</dcterms:modified>
  <dc:identifier>DAFFCbC0rxk</dc:identifier>
</cp:coreProperties>
</file>